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67" r:id="rId16"/>
    <p:sldId id="274" r:id="rId17"/>
    <p:sldId id="268" r:id="rId18"/>
    <p:sldId id="275" r:id="rId19"/>
    <p:sldId id="27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46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22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496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90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05665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782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9919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029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48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1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7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7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1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692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0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97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7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22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ebp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954A-478D-9C48-B4CD-E049CB18B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 defTabSz="457200" rtl="0" eaLnBrk="1" latinLnBrk="0" hangingPunct="1">
              <a:spcBef>
                <a:spcPct val="0"/>
              </a:spcBef>
              <a:buNone/>
            </a:pPr>
            <a:r>
              <a:rPr lang="he-IL" sz="3200" dirty="0"/>
              <a:t>- אביב 2019</a:t>
            </a:r>
            <a:r>
              <a:rPr lang="en-US" sz="3200" dirty="0"/>
              <a:t> </a:t>
            </a:r>
            <a:r>
              <a:rPr lang="he-IL" sz="3200" dirty="0"/>
              <a:t>פרויקט סיום –מעבדה 1א׳</a:t>
            </a:r>
            <a:br>
              <a:rPr lang="he-IL" sz="3200" dirty="0"/>
            </a:br>
            <a:r>
              <a:rPr lang="he-IL" sz="3200" dirty="0"/>
              <a:t>ביליארד</a:t>
            </a:r>
            <a:br>
              <a:rPr lang="he-IL" sz="3200" dirty="0"/>
            </a:br>
            <a:br>
              <a:rPr lang="he-IL" sz="3200" dirty="0"/>
            </a:br>
            <a:br>
              <a:rPr lang="he-IL" sz="3200" dirty="0"/>
            </a:br>
            <a:r>
              <a:rPr lang="he-IL" sz="3200" dirty="0"/>
              <a:t>מגישים: </a:t>
            </a:r>
            <a:br>
              <a:rPr lang="he-IL" sz="3200" dirty="0"/>
            </a:br>
            <a:r>
              <a:rPr lang="he-IL" sz="3200" dirty="0"/>
              <a:t>צחי פרץ</a:t>
            </a:r>
            <a:br>
              <a:rPr lang="he-IL" sz="3200" dirty="0"/>
            </a:br>
            <a:r>
              <a:rPr lang="he-IL" sz="3200" dirty="0"/>
              <a:t>שחר גוטליב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B3CC5-91B5-594E-8D61-E76B59A626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3" y="2346734"/>
            <a:ext cx="6514472" cy="37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7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FFC36C6-81D4-47FB-A9AF-D4A58DCFFCF3}"/>
              </a:ext>
            </a:extLst>
          </p:cNvPr>
          <p:cNvSpPr/>
          <p:nvPr/>
        </p:nvSpPr>
        <p:spPr>
          <a:xfrm>
            <a:off x="3262559" y="357405"/>
            <a:ext cx="54393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en-US" sz="4000" dirty="0">
                <a:solidFill>
                  <a:schemeClr val="tx2"/>
                </a:solidFill>
              </a:rPr>
              <a:t>Ball Collisions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7D525-3413-42B9-862D-4908C38DF8CC}"/>
              </a:ext>
            </a:extLst>
          </p:cNvPr>
          <p:cNvSpPr txBox="1"/>
          <p:nvPr/>
        </p:nvSpPr>
        <p:spPr>
          <a:xfrm>
            <a:off x="2084646" y="1773172"/>
            <a:ext cx="7299693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</a:rPr>
              <a:t>NEED TO DO:</a:t>
            </a:r>
          </a:p>
          <a:p>
            <a:pPr>
              <a:spcBef>
                <a:spcPct val="0"/>
              </a:spcBef>
            </a:pPr>
            <a:endParaRPr lang="en-US" sz="2400" dirty="0">
              <a:solidFill>
                <a:schemeClr val="tx2"/>
              </a:solidFill>
            </a:endParaRPr>
          </a:p>
          <a:p>
            <a:pPr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Calculate next speed for 2 colliding balls – </a:t>
            </a:r>
          </a:p>
          <a:p>
            <a:pPr marL="0" lvl="1"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</a:rPr>
              <a:t>	true elastic collision!</a:t>
            </a:r>
          </a:p>
          <a:p>
            <a:pPr marL="0" lvl="1">
              <a:spcBef>
                <a:spcPct val="0"/>
              </a:spcBef>
            </a:pPr>
            <a:endParaRPr lang="en-US" sz="2400" dirty="0">
              <a:solidFill>
                <a:schemeClr val="tx2"/>
              </a:solidFill>
            </a:endParaRPr>
          </a:p>
          <a:p>
            <a:pPr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Detect when a collision happens</a:t>
            </a:r>
          </a:p>
          <a:p>
            <a:pPr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</a:rPr>
              <a:t>INPUT:</a:t>
            </a:r>
          </a:p>
          <a:p>
            <a:pPr>
              <a:spcBef>
                <a:spcPct val="0"/>
              </a:spcBef>
            </a:pPr>
            <a:endParaRPr lang="en-US" sz="2400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</a:rPr>
              <a:t>2 balls – [</a:t>
            </a:r>
            <a:r>
              <a:rPr lang="en-US" sz="2400" dirty="0" err="1">
                <a:solidFill>
                  <a:schemeClr val="tx2"/>
                </a:solidFill>
              </a:rPr>
              <a:t>speedX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speedY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positionX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positionY</a:t>
            </a:r>
            <a:r>
              <a:rPr lang="en-US" sz="2400" dirty="0">
                <a:solidFill>
                  <a:schemeClr val="tx2"/>
                </a:solidFill>
              </a:rPr>
              <a:t> ]</a:t>
            </a:r>
          </a:p>
          <a:p>
            <a:pPr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4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046B77-F514-4B6F-852F-24525549D9DC}"/>
              </a:ext>
            </a:extLst>
          </p:cNvPr>
          <p:cNvSpPr/>
          <p:nvPr/>
        </p:nvSpPr>
        <p:spPr>
          <a:xfrm>
            <a:off x="2971926" y="122425"/>
            <a:ext cx="59458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en-US" sz="4400" dirty="0">
                <a:solidFill>
                  <a:schemeClr val="tx2"/>
                </a:solidFill>
              </a:rPr>
              <a:t>Collisions Calculation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DCA394-9223-400A-828B-DCC88E31412D}"/>
              </a:ext>
            </a:extLst>
          </p:cNvPr>
          <p:cNvGrpSpPr/>
          <p:nvPr/>
        </p:nvGrpSpPr>
        <p:grpSpPr>
          <a:xfrm>
            <a:off x="4131814" y="959685"/>
            <a:ext cx="3589081" cy="1769083"/>
            <a:chOff x="2483768" y="1097908"/>
            <a:chExt cx="3589081" cy="17690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4938DE-1ED1-46E2-958D-CFCC717F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1503067"/>
              <a:ext cx="3589081" cy="136392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CEE562-9A03-406E-BE31-95CCFDC043F9}"/>
                </a:ext>
              </a:extLst>
            </p:cNvPr>
            <p:cNvSpPr/>
            <p:nvPr/>
          </p:nvSpPr>
          <p:spPr>
            <a:xfrm>
              <a:off x="3059832" y="1097908"/>
              <a:ext cx="2539013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Elastic Collision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E4C98C-5040-4649-84B4-69101081EA7F}"/>
              </a:ext>
            </a:extLst>
          </p:cNvPr>
          <p:cNvSpPr txBox="1"/>
          <p:nvPr/>
        </p:nvSpPr>
        <p:spPr>
          <a:xfrm>
            <a:off x="2664519" y="3656686"/>
            <a:ext cx="6560672" cy="28623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l" rtl="0"/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inner_prod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(((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* 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)) + 	      ((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* 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)));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/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inter_x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ballA_x-ballB_x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*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inner_prod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/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inter_y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ballA_y-ballB_y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*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inner_prod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/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inter_x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norm);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/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inter_y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norm);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/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ballA_vx_next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/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ballB_vx_next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/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ballA_vy_next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/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ballB_vy_next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8F4E4A3D-C815-4E74-95D4-AD064F922BE3}"/>
                  </a:ext>
                </a:extLst>
              </p:cNvPr>
              <p:cNvSpPr/>
              <p:nvPr/>
            </p:nvSpPr>
            <p:spPr>
              <a:xfrm>
                <a:off x="7876230" y="2426681"/>
                <a:ext cx="1944216" cy="432048"/>
              </a:xfrm>
              <a:prstGeom prst="wedgeRectCallout">
                <a:avLst>
                  <a:gd name="adj1" fmla="val -125848"/>
                  <a:gd name="adj2" fmla="val -1656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400" dirty="0"/>
                  <a:t>Constant: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𝑁𝑜𝑟𝑚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8F4E4A3D-C815-4E74-95D4-AD064F922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230" y="2426681"/>
                <a:ext cx="1944216" cy="432048"/>
              </a:xfrm>
              <a:prstGeom prst="wedgeRectCallout">
                <a:avLst>
                  <a:gd name="adj1" fmla="val -125848"/>
                  <a:gd name="adj2" fmla="val -16568"/>
                </a:avLst>
              </a:prstGeom>
              <a:blipFill>
                <a:blip r:embed="rId3"/>
                <a:stretch>
                  <a:fillRect t="-10811" b="-135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E82134B-F01C-420E-9235-B47A34FD59A9}"/>
              </a:ext>
            </a:extLst>
          </p:cNvPr>
          <p:cNvSpPr/>
          <p:nvPr/>
        </p:nvSpPr>
        <p:spPr>
          <a:xfrm>
            <a:off x="1863562" y="2371332"/>
            <a:ext cx="1944216" cy="432048"/>
          </a:xfrm>
          <a:prstGeom prst="wedgeRectCallout">
            <a:avLst>
              <a:gd name="adj1" fmla="val 77451"/>
              <a:gd name="adj2" fmla="val -984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/>
              <a:t>Precision:</a:t>
            </a:r>
          </a:p>
          <a:p>
            <a:pPr algn="ctr"/>
            <a:r>
              <a:rPr lang="en-US" sz="1400" dirty="0"/>
              <a:t>INT32</a:t>
            </a:r>
            <a:endParaRPr lang="he-IL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EA0A1-C828-46CD-80CF-B88D7D140AB2}"/>
              </a:ext>
            </a:extLst>
          </p:cNvPr>
          <p:cNvGrpSpPr/>
          <p:nvPr/>
        </p:nvGrpSpPr>
        <p:grpSpPr>
          <a:xfrm>
            <a:off x="5643982" y="2767726"/>
            <a:ext cx="2232248" cy="868039"/>
            <a:chOff x="3995936" y="2905949"/>
            <a:chExt cx="2043930" cy="868039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49155EEF-4303-43E4-AB0F-1B7FD20E1333}"/>
                </a:ext>
              </a:extLst>
            </p:cNvPr>
            <p:cNvSpPr/>
            <p:nvPr/>
          </p:nvSpPr>
          <p:spPr>
            <a:xfrm>
              <a:off x="3995936" y="2905949"/>
              <a:ext cx="648072" cy="86803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FCA130-CCFF-4F97-A5F6-2CEECDA6CA95}"/>
                </a:ext>
              </a:extLst>
            </p:cNvPr>
            <p:cNvSpPr txBox="1"/>
            <p:nvPr/>
          </p:nvSpPr>
          <p:spPr>
            <a:xfrm>
              <a:off x="4491694" y="3129114"/>
              <a:ext cx="15481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1400" b="1" dirty="0"/>
                <a:t>Implementation</a:t>
              </a:r>
              <a:endParaRPr lang="he-IL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6833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014B45-8C7E-40AA-8852-0332387ECFD4}"/>
              </a:ext>
            </a:extLst>
          </p:cNvPr>
          <p:cNvSpPr/>
          <p:nvPr/>
        </p:nvSpPr>
        <p:spPr>
          <a:xfrm>
            <a:off x="2032430" y="257677"/>
            <a:ext cx="657528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en-US" sz="4400" dirty="0">
                <a:solidFill>
                  <a:schemeClr val="tx2"/>
                </a:solidFill>
              </a:rPr>
              <a:t>Collisions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29D5A0-CEC9-42C4-A493-6F5C8E80834A}"/>
                  </a:ext>
                </a:extLst>
              </p:cNvPr>
              <p:cNvSpPr txBox="1"/>
              <p:nvPr/>
            </p:nvSpPr>
            <p:spPr>
              <a:xfrm>
                <a:off x="159488" y="1335375"/>
                <a:ext cx="4826011" cy="193899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sz="2400" dirty="0">
                    <a:solidFill>
                      <a:schemeClr val="tx2"/>
                    </a:solidFill>
                  </a:rPr>
                  <a:t>1) Touching Each other:</a:t>
                </a:r>
              </a:p>
              <a:p>
                <a:pPr marL="0" lvl="1" indent="-285750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2"/>
                    </a:solidFill>
                  </a:rPr>
                  <a:t>Same pixel?</a:t>
                </a:r>
              </a:p>
              <a:p>
                <a:pPr marL="0" lvl="1" indent="-285750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𝐷𝑖𝑠𝑡𝑎𝑛𝑐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    ?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pPr marL="0" lvl="1" indent="-285750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tx2"/>
                  </a:solidFill>
                </a:endParaRPr>
              </a:p>
              <a:p>
                <a:pPr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he-IL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29D5A0-CEC9-42C4-A493-6F5C8E808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" y="1335375"/>
                <a:ext cx="4826011" cy="1938992"/>
              </a:xfrm>
              <a:prstGeom prst="rect">
                <a:avLst/>
              </a:prstGeom>
              <a:blipFill>
                <a:blip r:embed="rId2"/>
                <a:stretch>
                  <a:fillRect l="-1894" t="-25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7758406-6E7C-477B-B461-747FD4294671}"/>
              </a:ext>
            </a:extLst>
          </p:cNvPr>
          <p:cNvSpPr/>
          <p:nvPr/>
        </p:nvSpPr>
        <p:spPr>
          <a:xfrm>
            <a:off x="4274623" y="1500083"/>
            <a:ext cx="2278411" cy="504056"/>
          </a:xfrm>
          <a:prstGeom prst="wedgeRectCallout">
            <a:avLst>
              <a:gd name="adj1" fmla="val -85009"/>
              <a:gd name="adj2" fmla="val 38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Both!</a:t>
            </a:r>
          </a:p>
          <a:p>
            <a:pPr algn="ctr"/>
            <a:r>
              <a:rPr lang="en-US" dirty="0"/>
              <a:t>More Robust!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8494D-2ACB-43FB-9ABA-0484CA1E74F8}"/>
                  </a:ext>
                </a:extLst>
              </p:cNvPr>
              <p:cNvSpPr txBox="1"/>
              <p:nvPr/>
            </p:nvSpPr>
            <p:spPr>
              <a:xfrm>
                <a:off x="159488" y="2846536"/>
                <a:ext cx="4826011" cy="12064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sz="2400" dirty="0">
                    <a:solidFill>
                      <a:schemeClr val="tx2"/>
                    </a:solidFill>
                  </a:rPr>
                  <a:t>2) Moving towards each other:</a:t>
                </a:r>
              </a:p>
              <a:p>
                <a:pPr marL="0" lvl="1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𝐷𝑖𝑠𝑡𝑎𝑛𝑐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𝐷𝑖𝑠𝑡𝑎𝑛𝑐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pPr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he-IL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8494D-2ACB-43FB-9ABA-0484CA1E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" y="2846536"/>
                <a:ext cx="4826011" cy="1206484"/>
              </a:xfrm>
              <a:prstGeom prst="rect">
                <a:avLst/>
              </a:prstGeom>
              <a:blipFill>
                <a:blip r:embed="rId3"/>
                <a:stretch>
                  <a:fillRect l="-1894" t="-4040" r="-1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84126EA-B5FF-4FD8-BD64-2D84BB125611}"/>
              </a:ext>
            </a:extLst>
          </p:cNvPr>
          <p:cNvSpPr txBox="1"/>
          <p:nvPr/>
        </p:nvSpPr>
        <p:spPr>
          <a:xfrm>
            <a:off x="159488" y="4215695"/>
            <a:ext cx="483090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</a:rPr>
              <a:t>3) Not in the same frame</a:t>
            </a:r>
          </a:p>
          <a:p>
            <a:pPr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4B695-C252-41E1-9920-CF5EA8DAB888}"/>
              </a:ext>
            </a:extLst>
          </p:cNvPr>
          <p:cNvSpPr txBox="1"/>
          <p:nvPr/>
        </p:nvSpPr>
        <p:spPr>
          <a:xfrm>
            <a:off x="5842157" y="2004139"/>
            <a:ext cx="6188149" cy="48320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ballA_x-ballB_x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ballA_y-ballB_y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ABvx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ballA_vx-ballB_vx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ABvy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ballA_vy-ballB_vy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AB_squre_dist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AB_nxt_squre_dist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ABx+ABvx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)*(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ABx+ABvx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+</a:t>
            </a:r>
          </a:p>
          <a:p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		 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ABy+ABvy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)*(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ABx+ABvy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pPr algn="l" rtl="0"/>
            <a:endParaRPr lang="en-US" sz="1400" i="1" dirty="0">
              <a:solidFill>
                <a:sysClr val="windowText" lastClr="000000"/>
              </a:solidFill>
            </a:endParaRPr>
          </a:p>
          <a:p>
            <a:pPr algn="l" rtl="0"/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(delay==0</a:t>
            </a:r>
            <a:r>
              <a:rPr lang="en-US" sz="1400" i="1" dirty="0">
                <a:solidFill>
                  <a:sysClr val="windowText" lastClr="000000"/>
                </a:solidFill>
              </a:rPr>
              <a:t> 	</a:t>
            </a:r>
            <a:r>
              <a:rPr lang="en-US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//(3)</a:t>
            </a:r>
            <a:endParaRPr lang="en-US" sz="1400" i="1" dirty="0">
              <a:solidFill>
                <a:sysClr val="windowText" lastClr="000000"/>
              </a:solidFill>
            </a:endParaRPr>
          </a:p>
          <a:p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&amp;&amp; </a:t>
            </a:r>
          </a:p>
          <a:p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 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AB_squre_dist_reg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&lt;= RADIUS_SQURE) ||  </a:t>
            </a:r>
            <a:r>
              <a:rPr lang="en-US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//(1)</a:t>
            </a:r>
            <a:r>
              <a:rPr lang="en-US" sz="1400" i="1" dirty="0">
                <a:solidFill>
                  <a:sysClr val="windowText" lastClr="000000"/>
                </a:solidFill>
              </a:rPr>
              <a:t> </a:t>
            </a:r>
          </a:p>
          <a:p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ballA_draw_req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&amp;&amp;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ballB_draw_req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) </a:t>
            </a:r>
          </a:p>
          <a:p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&amp;&amp; </a:t>
            </a:r>
          </a:p>
          <a:p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AB_nxt_squre_dist_reg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&lt;=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AB_squre_dist_reg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)</a:t>
            </a:r>
            <a:r>
              <a:rPr lang="en-US" sz="1400" i="1" dirty="0">
                <a:solidFill>
                  <a:sysClr val="windowText" lastClr="000000"/>
                </a:solidFill>
              </a:rPr>
              <a:t> </a:t>
            </a:r>
            <a:r>
              <a:rPr lang="en-US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//(2)</a:t>
            </a:r>
          </a:p>
          <a:p>
            <a:pPr algn="l" rtl="0"/>
            <a:endParaRPr lang="en-US" sz="1400" i="1" dirty="0">
              <a:solidFill>
                <a:sysClr val="windowText" lastClr="000000"/>
              </a:solidFill>
            </a:endParaRPr>
          </a:p>
          <a:p>
            <a:pPr algn="l" rtl="0"/>
            <a:r>
              <a:rPr lang="en-US" sz="1400" i="1" dirty="0">
                <a:solidFill>
                  <a:sysClr val="windowText" lastClr="000000"/>
                </a:solidFill>
              </a:rPr>
              <a:t>	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collision &lt;= 1'b1 ;</a:t>
            </a:r>
          </a:p>
          <a:p>
            <a:pPr algn="l" rtl="0"/>
            <a:endParaRPr lang="en-US" sz="1400" i="1" dirty="0">
              <a:solidFill>
                <a:sysClr val="windowText" lastClr="000000"/>
              </a:solidFill>
            </a:endParaRPr>
          </a:p>
          <a:p>
            <a:pPr algn="l" rtl="0"/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35F2F6-5B0C-4D54-96D4-FA729D235C94}"/>
              </a:ext>
            </a:extLst>
          </p:cNvPr>
          <p:cNvSpPr/>
          <p:nvPr/>
        </p:nvSpPr>
        <p:spPr>
          <a:xfrm>
            <a:off x="3088545" y="284577"/>
            <a:ext cx="59522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en-US" sz="4400" dirty="0">
                <a:solidFill>
                  <a:schemeClr val="tx2"/>
                </a:solidFill>
              </a:rPr>
              <a:t>Ball Collisions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0B2AF-FEE4-4E43-8A96-29FEF4E1B366}"/>
              </a:ext>
            </a:extLst>
          </p:cNvPr>
          <p:cNvSpPr txBox="1"/>
          <p:nvPr/>
        </p:nvSpPr>
        <p:spPr>
          <a:xfrm>
            <a:off x="2590169" y="1329729"/>
            <a:ext cx="72996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</a:rPr>
              <a:t>How many multiplications did we use so far?</a:t>
            </a:r>
            <a:endParaRPr lang="he-IL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BF235-AFC8-48A0-B2BA-BE1E348D8A73}"/>
              </a:ext>
            </a:extLst>
          </p:cNvPr>
          <p:cNvSpPr txBox="1"/>
          <p:nvPr/>
        </p:nvSpPr>
        <p:spPr>
          <a:xfrm>
            <a:off x="1712668" y="2121083"/>
            <a:ext cx="4237017" cy="19389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inner_prod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(((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* 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)) +((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* 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)));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inter_x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ballA_x-ballB_x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*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inner_prod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inter_y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ballA_y-ballB_y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*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inner_prod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inter_x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norm);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inter_y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norm);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ballA_vx_next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ballB_vx_next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ballA_vy_next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ballB_vy_next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ballB_vy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sub_y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90AFB-E366-4F07-B488-D89822D30651}"/>
              </a:ext>
            </a:extLst>
          </p:cNvPr>
          <p:cNvSpPr txBox="1"/>
          <p:nvPr/>
        </p:nvSpPr>
        <p:spPr>
          <a:xfrm>
            <a:off x="6572967" y="2148346"/>
            <a:ext cx="3649847" cy="13849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ballA_x-ballB_x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ballA_y-ballB_y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ABvx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ballA_vx-ballB_vx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ABvy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ballA_vy-ballB_vy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AB_squre_dist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AB_nxt_squre_dist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ABx+ABvx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)*(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ABx+ABvx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+ 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ABy+ABvy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)*(</a:t>
            </a:r>
            <a:r>
              <a:rPr lang="en-US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ABx+ABvy</a:t>
            </a:r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EAD3E-D781-4049-B412-5646C3B96216}"/>
              </a:ext>
            </a:extLst>
          </p:cNvPr>
          <p:cNvGrpSpPr/>
          <p:nvPr/>
        </p:nvGrpSpPr>
        <p:grpSpPr>
          <a:xfrm>
            <a:off x="3307234" y="2051488"/>
            <a:ext cx="1247410" cy="963452"/>
            <a:chOff x="1821661" y="1961492"/>
            <a:chExt cx="1247410" cy="96345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0548257-99C8-4652-9D0E-8216652B123F}"/>
                </a:ext>
              </a:extLst>
            </p:cNvPr>
            <p:cNvSpPr/>
            <p:nvPr/>
          </p:nvSpPr>
          <p:spPr>
            <a:xfrm>
              <a:off x="2709031" y="1961492"/>
              <a:ext cx="360040" cy="3800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BDF3BD-9743-4F1A-96D6-C7EEBA785B2A}"/>
                </a:ext>
              </a:extLst>
            </p:cNvPr>
            <p:cNvSpPr/>
            <p:nvPr/>
          </p:nvSpPr>
          <p:spPr>
            <a:xfrm>
              <a:off x="1821661" y="2190622"/>
              <a:ext cx="360040" cy="3800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ABE072-013E-4362-9AD6-162ECAFFF9FB}"/>
                </a:ext>
              </a:extLst>
            </p:cNvPr>
            <p:cNvSpPr/>
            <p:nvPr/>
          </p:nvSpPr>
          <p:spPr>
            <a:xfrm>
              <a:off x="2051720" y="2276872"/>
              <a:ext cx="360040" cy="3800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BC0CD1-5CFC-46C1-A8A0-625BFE9A8064}"/>
                </a:ext>
              </a:extLst>
            </p:cNvPr>
            <p:cNvSpPr/>
            <p:nvPr/>
          </p:nvSpPr>
          <p:spPr>
            <a:xfrm>
              <a:off x="2051720" y="2544872"/>
              <a:ext cx="360040" cy="3800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057C8B-EF9A-401A-A5B9-EC682EA370E2}"/>
              </a:ext>
            </a:extLst>
          </p:cNvPr>
          <p:cNvGrpSpPr/>
          <p:nvPr/>
        </p:nvGrpSpPr>
        <p:grpSpPr>
          <a:xfrm>
            <a:off x="7398024" y="2720952"/>
            <a:ext cx="1808766" cy="812120"/>
            <a:chOff x="5076056" y="2564904"/>
            <a:chExt cx="1808766" cy="8121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ACF417-211A-42F6-A24A-0B5273422952}"/>
                </a:ext>
              </a:extLst>
            </p:cNvPr>
            <p:cNvSpPr/>
            <p:nvPr/>
          </p:nvSpPr>
          <p:spPr>
            <a:xfrm>
              <a:off x="5652120" y="2688888"/>
              <a:ext cx="360040" cy="3800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476E24-D2B7-4785-9FE0-E44E42FA5599}"/>
                </a:ext>
              </a:extLst>
            </p:cNvPr>
            <p:cNvSpPr/>
            <p:nvPr/>
          </p:nvSpPr>
          <p:spPr>
            <a:xfrm>
              <a:off x="6372200" y="2564904"/>
              <a:ext cx="360040" cy="3800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83F3BB-0D9F-4956-BE0A-CC7797124EDA}"/>
                </a:ext>
              </a:extLst>
            </p:cNvPr>
            <p:cNvSpPr/>
            <p:nvPr/>
          </p:nvSpPr>
          <p:spPr>
            <a:xfrm>
              <a:off x="6524782" y="2896972"/>
              <a:ext cx="360040" cy="3800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E6DF01-93C7-4F41-86BD-FA28C92EDADC}"/>
                </a:ext>
              </a:extLst>
            </p:cNvPr>
            <p:cNvSpPr/>
            <p:nvPr/>
          </p:nvSpPr>
          <p:spPr>
            <a:xfrm>
              <a:off x="5076056" y="2996952"/>
              <a:ext cx="360040" cy="3800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C7ADC4-933C-4032-ADA3-256A65FEC9BF}"/>
              </a:ext>
            </a:extLst>
          </p:cNvPr>
          <p:cNvSpPr txBox="1"/>
          <p:nvPr/>
        </p:nvSpPr>
        <p:spPr>
          <a:xfrm>
            <a:off x="2507054" y="4446726"/>
            <a:ext cx="6533761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</a:rPr>
              <a:t>8 Multiplications of int32 =&gt; 16 DSP Blocks</a:t>
            </a:r>
          </a:p>
          <a:p>
            <a:pPr>
              <a:spcBef>
                <a:spcPct val="0"/>
              </a:spcBef>
            </a:pPr>
            <a:endParaRPr lang="en-US" sz="2400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</a:rPr>
              <a:t>4 Balls =&gt; 6 collision units</a:t>
            </a:r>
          </a:p>
          <a:p>
            <a:pPr>
              <a:spcBef>
                <a:spcPct val="0"/>
              </a:spcBef>
            </a:pPr>
            <a:endParaRPr lang="en-US" sz="2400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</a:rPr>
              <a:t>96 DSP Blocks! (out of only 112 available) </a:t>
            </a:r>
            <a:endParaRPr lang="he-IL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DEAFDF-C54E-4C09-832D-E7307BD6752B}"/>
              </a:ext>
            </a:extLst>
          </p:cNvPr>
          <p:cNvSpPr/>
          <p:nvPr/>
        </p:nvSpPr>
        <p:spPr>
          <a:xfrm>
            <a:off x="1356021" y="222622"/>
            <a:ext cx="744896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en-US" sz="4400" dirty="0">
                <a:solidFill>
                  <a:schemeClr val="tx2"/>
                </a:solidFill>
              </a:rPr>
              <a:t>Collisions Calculation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11E3A0-3CC4-4A49-B165-B3A579A57C29}"/>
              </a:ext>
            </a:extLst>
          </p:cNvPr>
          <p:cNvSpPr txBox="1"/>
          <p:nvPr/>
        </p:nvSpPr>
        <p:spPr>
          <a:xfrm>
            <a:off x="106868" y="952735"/>
            <a:ext cx="11730163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Collision can happen max once in frame 	 =&gt; </a:t>
            </a:r>
          </a:p>
          <a:p>
            <a:pPr>
              <a:spcBef>
                <a:spcPct val="0"/>
              </a:spcBef>
            </a:pPr>
            <a:r>
              <a:rPr lang="en-US" sz="2000" dirty="0">
                <a:solidFill>
                  <a:schemeClr val="tx2"/>
                </a:solidFill>
              </a:rPr>
              <a:t>	30 frame per sec							 =&gt; </a:t>
            </a:r>
          </a:p>
          <a:p>
            <a:pPr>
              <a:spcBef>
                <a:spcPct val="0"/>
              </a:spcBef>
            </a:pPr>
            <a:r>
              <a:rPr lang="en-US" sz="2000" dirty="0">
                <a:solidFill>
                  <a:schemeClr val="tx2"/>
                </a:solidFill>
              </a:rPr>
              <a:t>	no need for us to calculate every multiplication every clock cycle (50,000 per second!)</a:t>
            </a:r>
            <a:endParaRPr lang="he-IL" sz="2000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</a:pPr>
            <a:endParaRPr lang="en-US" sz="2000" dirty="0">
              <a:solidFill>
                <a:schemeClr val="tx2"/>
              </a:solidFill>
            </a:endParaRPr>
          </a:p>
          <a:p>
            <a:pPr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Every collision unit in turn, will get their calculations ready.</a:t>
            </a:r>
          </a:p>
          <a:p>
            <a:pPr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Using “signatures” to notify each collision unit when is their calculation ready.</a:t>
            </a:r>
          </a:p>
          <a:p>
            <a:pPr>
              <a:spcBef>
                <a:spcPct val="0"/>
              </a:spcBef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7E463B-D76A-4E7D-8DAE-EDFE6B63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47" y="3582985"/>
            <a:ext cx="3246591" cy="301436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58DCA3-F61F-4A99-B8B7-577E748DD53E}"/>
              </a:ext>
            </a:extLst>
          </p:cNvPr>
          <p:cNvGrpSpPr/>
          <p:nvPr/>
        </p:nvGrpSpPr>
        <p:grpSpPr>
          <a:xfrm>
            <a:off x="4960268" y="3306253"/>
            <a:ext cx="6876764" cy="3291099"/>
            <a:chOff x="359532" y="692696"/>
            <a:chExt cx="8136904" cy="497329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51792A-3322-4DB3-933C-7A4DA13162F0}"/>
                </a:ext>
              </a:extLst>
            </p:cNvPr>
            <p:cNvSpPr/>
            <p:nvPr/>
          </p:nvSpPr>
          <p:spPr>
            <a:xfrm>
              <a:off x="1619672" y="1052736"/>
              <a:ext cx="2520280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u="sng" dirty="0"/>
                <a:t>Calc AB</a:t>
              </a:r>
            </a:p>
            <a:p>
              <a:pPr algn="ctr"/>
              <a:r>
                <a:rPr lang="en-US" sz="1100" dirty="0"/>
                <a:t>Signature = 0011</a:t>
              </a:r>
            </a:p>
            <a:p>
              <a:pPr algn="ctr"/>
              <a:r>
                <a:rPr lang="en-US" sz="1050" dirty="0"/>
                <a:t>Calc input – </a:t>
              </a:r>
              <a:r>
                <a:rPr lang="en-US" sz="1050" dirty="0" err="1"/>
                <a:t>Xab,Vab</a:t>
              </a:r>
              <a:endParaRPr lang="he-IL" sz="105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F73B0D-7EAB-4ED4-B49A-157DAF842BFF}"/>
                </a:ext>
              </a:extLst>
            </p:cNvPr>
            <p:cNvSpPr/>
            <p:nvPr/>
          </p:nvSpPr>
          <p:spPr>
            <a:xfrm>
              <a:off x="4716016" y="1052736"/>
              <a:ext cx="2520280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u="sng" dirty="0"/>
                <a:t>Calc AC</a:t>
              </a:r>
            </a:p>
            <a:p>
              <a:pPr algn="ctr"/>
              <a:r>
                <a:rPr lang="en-US" sz="1100" dirty="0"/>
                <a:t>Signature = 0101</a:t>
              </a:r>
            </a:p>
            <a:p>
              <a:pPr algn="ctr"/>
              <a:r>
                <a:rPr lang="en-US" sz="1050" dirty="0"/>
                <a:t>Calc input – </a:t>
              </a:r>
              <a:r>
                <a:rPr lang="en-US" sz="1050" dirty="0" err="1"/>
                <a:t>Xac,Vac</a:t>
              </a:r>
              <a:endParaRPr lang="he-IL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F35586-354C-475F-95A9-41C33629AB0E}"/>
                </a:ext>
              </a:extLst>
            </p:cNvPr>
            <p:cNvSpPr/>
            <p:nvPr/>
          </p:nvSpPr>
          <p:spPr>
            <a:xfrm>
              <a:off x="359532" y="2636912"/>
              <a:ext cx="2520280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u="sng" dirty="0"/>
                <a:t>Calc CD</a:t>
              </a:r>
            </a:p>
            <a:p>
              <a:pPr algn="ctr"/>
              <a:r>
                <a:rPr lang="en-US" sz="1100" dirty="0"/>
                <a:t>Signature = 1100</a:t>
              </a:r>
            </a:p>
            <a:p>
              <a:pPr algn="ctr"/>
              <a:r>
                <a:rPr lang="en-US" sz="1050" dirty="0"/>
                <a:t>Calc input – </a:t>
              </a:r>
              <a:r>
                <a:rPr lang="en-US" sz="1050" dirty="0" err="1"/>
                <a:t>Xcd,Vcd</a:t>
              </a:r>
              <a:endParaRPr lang="he-IL" sz="105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54AA31-F035-46BA-ABA5-E5AC9C1F2E75}"/>
                </a:ext>
              </a:extLst>
            </p:cNvPr>
            <p:cNvSpPr/>
            <p:nvPr/>
          </p:nvSpPr>
          <p:spPr>
            <a:xfrm>
              <a:off x="5976156" y="2636912"/>
              <a:ext cx="2520280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u="sng" dirty="0"/>
                <a:t>Calc BC</a:t>
              </a:r>
            </a:p>
            <a:p>
              <a:pPr algn="ctr"/>
              <a:r>
                <a:rPr lang="en-US" sz="1100" dirty="0"/>
                <a:t>Signature = 0110</a:t>
              </a:r>
            </a:p>
            <a:p>
              <a:pPr algn="ctr"/>
              <a:r>
                <a:rPr lang="en-US" sz="1050" dirty="0"/>
                <a:t>Calc input – </a:t>
              </a:r>
              <a:r>
                <a:rPr lang="en-US" sz="1050" dirty="0" err="1"/>
                <a:t>Xbc,Vbc</a:t>
              </a:r>
              <a:endParaRPr lang="he-IL" sz="105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04D7AEF-8A9D-41F2-92F6-2174F235B434}"/>
                </a:ext>
              </a:extLst>
            </p:cNvPr>
            <p:cNvSpPr/>
            <p:nvPr/>
          </p:nvSpPr>
          <p:spPr>
            <a:xfrm>
              <a:off x="1619672" y="4221526"/>
              <a:ext cx="2520280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u="sng" dirty="0"/>
                <a:t>Calc BD</a:t>
              </a:r>
            </a:p>
            <a:p>
              <a:pPr algn="ctr"/>
              <a:r>
                <a:rPr lang="en-US" sz="1100" dirty="0"/>
                <a:t>Signature = 1001</a:t>
              </a:r>
            </a:p>
            <a:p>
              <a:pPr algn="ctr"/>
              <a:r>
                <a:rPr lang="en-US" sz="1050" dirty="0"/>
                <a:t>Calc input – </a:t>
              </a:r>
              <a:r>
                <a:rPr lang="en-US" sz="1050" dirty="0" err="1"/>
                <a:t>Xbd,Vbd</a:t>
              </a:r>
              <a:endParaRPr lang="he-IL" sz="105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802ED9-E4AB-45EE-B2A6-15F02EAA84C4}"/>
                </a:ext>
              </a:extLst>
            </p:cNvPr>
            <p:cNvSpPr/>
            <p:nvPr/>
          </p:nvSpPr>
          <p:spPr>
            <a:xfrm>
              <a:off x="4716016" y="4221526"/>
              <a:ext cx="2520280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u="sng" dirty="0"/>
                <a:t>Calc AD</a:t>
              </a:r>
            </a:p>
            <a:p>
              <a:pPr algn="ctr"/>
              <a:r>
                <a:rPr lang="en-US" sz="1100" dirty="0"/>
                <a:t>Signature = 1001</a:t>
              </a:r>
            </a:p>
            <a:p>
              <a:pPr algn="ctr"/>
              <a:r>
                <a:rPr lang="en-US" sz="1050" dirty="0"/>
                <a:t>Calc input – </a:t>
              </a:r>
              <a:r>
                <a:rPr lang="en-US" sz="1050" dirty="0" err="1"/>
                <a:t>Xad,Vad</a:t>
              </a:r>
              <a:endParaRPr lang="he-IL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E1A067-37BD-4C9E-9842-CECE8A643063}"/>
                    </a:ext>
                  </a:extLst>
                </p:cNvPr>
                <p:cNvSpPr txBox="1"/>
                <p:nvPr/>
              </p:nvSpPr>
              <p:spPr>
                <a:xfrm>
                  <a:off x="2403720" y="2132858"/>
                  <a:ext cx="3857672" cy="2105704"/>
                </a:xfrm>
                <a:prstGeom prst="rect">
                  <a:avLst/>
                </a:prstGeom>
                <a:noFill/>
                <a:ln>
                  <a:solidFill>
                    <a:srgbClr val="000000"/>
                  </a:solidFill>
                </a:ln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𝑖𝑛𝑝𝑢𝑡𝑠</m:t>
                        </m:r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en-US" sz="14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sub>
                        </m:sSub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;   </m:t>
                        </m:r>
                        <m:sSub>
                          <m:sSubPr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𝑂𝑢𝑡𝑝𝑢𝑡𝑠</m:t>
                        </m:r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:</m:t>
                        </m:r>
                      </m:oMath>
                    </m:oMathPara>
                  </a14:m>
                  <a:endParaRPr lang="en-US" sz="14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𝑆𝑞𝑢𝑟𝑒𝐷𝑖𝑠</m:t>
                        </m:r>
                        <m:sSub>
                          <m:sSubPr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  <m:sup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4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𝑁𝑥𝑡𝑆𝑞𝑢𝑟𝑒𝐷𝑖𝑠</m:t>
                        </m:r>
                        <m:sSub>
                          <m:sSubPr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4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𝐼𝑛𝑡𝑒𝑟𝑚𝑖𝑑𝑖𝑎𝑡𝑒𝑅𝑒𝑠𝑢𝑙𝑡</m:t>
                        </m:r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d>
                        <m:r>
                          <a:rPr lang="en-US" sz="14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E1A067-37BD-4C9E-9842-CECE8A643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3720" y="2132858"/>
                  <a:ext cx="3857672" cy="21057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row: Curved Down 16">
              <a:extLst>
                <a:ext uri="{FF2B5EF4-FFF2-40B4-BE49-F238E27FC236}">
                  <a16:creationId xmlns:a16="http://schemas.microsoft.com/office/drawing/2014/main" id="{CA4411F3-7B51-419D-AC14-0234D95CDEA8}"/>
                </a:ext>
              </a:extLst>
            </p:cNvPr>
            <p:cNvSpPr/>
            <p:nvPr/>
          </p:nvSpPr>
          <p:spPr>
            <a:xfrm>
              <a:off x="3635896" y="692696"/>
              <a:ext cx="1800200" cy="43204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4312C525-E4EA-4D34-A15F-6E0251A9ABE4}"/>
                </a:ext>
              </a:extLst>
            </p:cNvPr>
            <p:cNvSpPr/>
            <p:nvPr/>
          </p:nvSpPr>
          <p:spPr>
            <a:xfrm rot="3065989">
              <a:off x="7025932" y="1916393"/>
              <a:ext cx="1800200" cy="43204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9" name="Arrow: Curved Down 18">
              <a:extLst>
                <a:ext uri="{FF2B5EF4-FFF2-40B4-BE49-F238E27FC236}">
                  <a16:creationId xmlns:a16="http://schemas.microsoft.com/office/drawing/2014/main" id="{DCA200A0-8E61-4E72-8EAB-172AE6593224}"/>
                </a:ext>
              </a:extLst>
            </p:cNvPr>
            <p:cNvSpPr/>
            <p:nvPr/>
          </p:nvSpPr>
          <p:spPr>
            <a:xfrm rot="7606092">
              <a:off x="7019403" y="4122152"/>
              <a:ext cx="1800200" cy="43204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0" name="Arrow: Curved Down 19">
              <a:extLst>
                <a:ext uri="{FF2B5EF4-FFF2-40B4-BE49-F238E27FC236}">
                  <a16:creationId xmlns:a16="http://schemas.microsoft.com/office/drawing/2014/main" id="{5FA59F8C-C4FB-48E9-8503-E27763544A16}"/>
                </a:ext>
              </a:extLst>
            </p:cNvPr>
            <p:cNvSpPr/>
            <p:nvPr/>
          </p:nvSpPr>
          <p:spPr>
            <a:xfrm rot="10800000">
              <a:off x="3527884" y="5233944"/>
              <a:ext cx="1800200" cy="43204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1" name="Arrow: Curved Down 20">
              <a:extLst>
                <a:ext uri="{FF2B5EF4-FFF2-40B4-BE49-F238E27FC236}">
                  <a16:creationId xmlns:a16="http://schemas.microsoft.com/office/drawing/2014/main" id="{02793BB2-6B77-4346-B9AC-FDC9BD918FAB}"/>
                </a:ext>
              </a:extLst>
            </p:cNvPr>
            <p:cNvSpPr/>
            <p:nvPr/>
          </p:nvSpPr>
          <p:spPr>
            <a:xfrm rot="13900548">
              <a:off x="-38689" y="4064085"/>
              <a:ext cx="1800200" cy="43204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2" name="Arrow: Curved Down 21">
              <a:extLst>
                <a:ext uri="{FF2B5EF4-FFF2-40B4-BE49-F238E27FC236}">
                  <a16:creationId xmlns:a16="http://schemas.microsoft.com/office/drawing/2014/main" id="{F027B7F6-5CC5-4030-9803-1279C57669C1}"/>
                </a:ext>
              </a:extLst>
            </p:cNvPr>
            <p:cNvSpPr/>
            <p:nvPr/>
          </p:nvSpPr>
          <p:spPr>
            <a:xfrm rot="18535284">
              <a:off x="45857" y="1795622"/>
              <a:ext cx="1800200" cy="43204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80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DA81-B419-D348-8F68-6F5843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תיאור מפורט של </a:t>
            </a:r>
            <a:r>
              <a:rPr lang="he-IL" dirty="0" err="1"/>
              <a:t>cue</a:t>
            </a:r>
            <a:r>
              <a:rPr lang="he-IL" dirty="0"/>
              <a:t> </a:t>
            </a:r>
            <a:r>
              <a:rPr lang="he-IL" dirty="0" err="1"/>
              <a:t>move</a:t>
            </a:r>
            <a:r>
              <a:rPr lang="he-IL" dirty="0"/>
              <a:t>/</a:t>
            </a:r>
            <a:r>
              <a:rPr lang="he-IL" dirty="0" err="1"/>
              <a:t>draw</a:t>
            </a:r>
            <a:r>
              <a:rPr lang="he-IL" dirty="0"/>
              <a:t> </a:t>
            </a:r>
            <a:r>
              <a:rPr lang="he-IL" dirty="0" err="1"/>
              <a:t>cue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A8840-62C4-554F-B7C7-79A18F41E1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26" y="1853248"/>
            <a:ext cx="8320507" cy="37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E51D-0BE9-534D-BCFD-D8D90778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dirty="0"/>
              <a:t>C</a:t>
            </a:r>
            <a:r>
              <a:rPr lang="he-IL" dirty="0" err="1"/>
              <a:t>ue</a:t>
            </a:r>
            <a:r>
              <a:rPr lang="he-IL" dirty="0"/>
              <a:t> </a:t>
            </a:r>
            <a:r>
              <a:rPr lang="he-IL" dirty="0" err="1"/>
              <a:t>top</a:t>
            </a:r>
            <a:r>
              <a:rPr lang="he-IL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F6B18-A29D-3A4E-8279-C7B573F64C5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51"/>
          <a:stretch/>
        </p:blipFill>
        <p:spPr>
          <a:xfrm>
            <a:off x="200416" y="1512711"/>
            <a:ext cx="11123111" cy="457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2EAE6CE-6370-3245-91B8-BD4238C635B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682" y="2365453"/>
            <a:ext cx="8431207" cy="1901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3BC44-8ABC-CE49-9FDD-1ABBF02A3943}"/>
              </a:ext>
            </a:extLst>
          </p:cNvPr>
          <p:cNvSpPr txBox="1"/>
          <p:nvPr/>
        </p:nvSpPr>
        <p:spPr>
          <a:xfrm>
            <a:off x="-98474" y="794919"/>
            <a:ext cx="1046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sz="2400" dirty="0"/>
              <a:t>נגדיר את המקל באמצעות שתי נקודות על הלוח</a:t>
            </a:r>
          </a:p>
          <a:p>
            <a:pPr marL="0" algn="r" defTabSz="457200" rtl="1" eaLnBrk="1" latinLnBrk="0" hangingPunct="1"/>
            <a:r>
              <a:rPr lang="he-IL" sz="2400" u="sng" dirty="0"/>
              <a:t>ההצגה ראשונית </a:t>
            </a:r>
            <a:r>
              <a:rPr lang="he-IL" sz="2400" dirty="0"/>
              <a:t>של המקל תתבצע כאשר נקבל כקלט את מיקומו של מרכז הכדור הלבן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2A5A68-ACBA-DB47-88A6-446360856970}"/>
              </a:ext>
            </a:extLst>
          </p:cNvPr>
          <p:cNvSpPr/>
          <p:nvPr/>
        </p:nvSpPr>
        <p:spPr>
          <a:xfrm>
            <a:off x="1025944" y="4682688"/>
            <a:ext cx="96838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הנקודה הקרובה לכדור הלבן תקבל את </a:t>
            </a:r>
            <a:r>
              <a:rPr lang="he-I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קאורדינטת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e-I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הy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של הכדור הלבן ואת </a:t>
            </a:r>
            <a:r>
              <a:rPr lang="he-I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קאורדינטת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e-I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הx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פחות רדיוס הכדור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rtl="1">
              <a:spcAft>
                <a:spcPts val="0"/>
              </a:spcAft>
            </a:pP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הנקודה הרחוקה תקבל את </a:t>
            </a:r>
            <a:r>
              <a:rPr lang="he-I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קאורדינטת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e-I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הy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ואת </a:t>
            </a:r>
            <a:r>
              <a:rPr lang="he-I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קאורדינטת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e-I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הx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פחות הרדיוס פחות אורך המקל.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8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EEEC9F-C5FB-844E-ACA8-1EE29D6F6320}"/>
              </a:ext>
            </a:extLst>
          </p:cNvPr>
          <p:cNvSpPr/>
          <p:nvPr/>
        </p:nvSpPr>
        <p:spPr>
          <a:xfrm>
            <a:off x="1665962" y="609601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חישוב הנקודות לאחר כל שינוי במקל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e-I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ייתבצע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בעזרת כפל במטריצת סיבוב. עבדנו עם זווית 5.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178C3-2577-7945-9B82-697DDF31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762" y="1968277"/>
            <a:ext cx="5323861" cy="1248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E32B0-21C7-234F-AF9C-80C0FC0D83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0" y="1861555"/>
            <a:ext cx="2934140" cy="1874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EE0F14-FFDF-5D46-A0C0-07041C254614}"/>
              </a:ext>
            </a:extLst>
          </p:cNvPr>
          <p:cNvSpPr/>
          <p:nvPr/>
        </p:nvSpPr>
        <p:spPr>
          <a:xfrm>
            <a:off x="1665962" y="99722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כלומר בהינתן הנקודה ההתחלתית ,כל בקשה לשינוי במיקום המקל  תתבצע באמצעות  כפל במטריצת סיבוב . על פי הנוסחה הבאה :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6EE92E-2294-5643-ADDE-C481ECE422B9}"/>
              </a:ext>
            </a:extLst>
          </p:cNvPr>
          <p:cNvSpPr/>
          <p:nvPr/>
        </p:nvSpPr>
        <p:spPr>
          <a:xfrm>
            <a:off x="955854" y="3641546"/>
            <a:ext cx="117956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			מימוש המטריצה                   </a:t>
            </a:r>
            <a:endParaRPr lang="en-US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closeEdgeX_tmp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&lt;=  ((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closeEdgeX_tmp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*COS_5) -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closeEdgeY_tmp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*SIN_5) ) / ANGLE_MULTIPLIER);</a:t>
            </a:r>
            <a:endParaRPr lang="en-US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closeEdgeY_tmp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&lt;= ( (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closeEdgeX_tmp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*SIN_5) +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closeEdgeY_tmp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*COS_5) ) / ANGLE_MULTIPLIER);</a:t>
            </a:r>
            <a:endParaRPr lang="en-US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farEdgeX_tmp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&lt;=  (((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farEdgeX_tmp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*COS_5) -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farEdgeY_tmp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*SIN_5) ) / ANGLE_MULTIPLIER));</a:t>
            </a:r>
            <a:endParaRPr lang="en-US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farEdgeY_tmp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&lt;=  ((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farEdgeX_tmp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*SIN_5) +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farEdgeY_tmp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*COS_5) ) / ANGLE_MULTIPLIER);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0F162-DD0C-5046-96E7-BA4626ED3310}"/>
              </a:ext>
            </a:extLst>
          </p:cNvPr>
          <p:cNvSpPr/>
          <p:nvPr/>
        </p:nvSpPr>
        <p:spPr>
          <a:xfrm>
            <a:off x="955854" y="5820963"/>
            <a:ext cx="9897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תיקון שגיאות נגררות-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החזקנו משתנה </a:t>
            </a:r>
            <a:r>
              <a:rPr lang="he-I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angle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שזוכר את הזווית הנוכחית של המקל. על מנת לא להיסחב עם שגיאה נגררת כתוצאה מחישוב המכפלות נבצע אתחול של המקל בכל פעם שהוא בזווית של 180 או 360 מעלות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6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3BD4925-931E-9E43-8B6C-9EBA7F3864E3}"/>
                  </a:ext>
                </a:extLst>
              </p:cNvPr>
              <p:cNvSpPr/>
              <p:nvPr/>
            </p:nvSpPr>
            <p:spPr>
              <a:xfrm>
                <a:off x="991870" y="240012"/>
                <a:ext cx="9284677" cy="1234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u="sng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הצגת המקל על המסך-</a:t>
                </a:r>
                <a:r>
                  <a:rPr lang="he-IL" dirty="0"/>
                  <a:t>ציור המקל על המסך מתבצע בעזרת 2 נוסחאות.</a:t>
                </a:r>
                <a:endParaRPr lang="he-IL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r" rtl="1"/>
                <a:r>
                  <a:rPr lang="he-IL" dirty="0"/>
                  <a:t>הראשונה היא חישוב מרחק נקודה מקו המוגדר ע״י שתי נקודות : </a:t>
                </a:r>
                <a:endParaRPr lang="en-US" dirty="0"/>
              </a:p>
              <a:p>
                <a:pPr algn="r" rtl="1"/>
                <a:r>
                  <a:rPr lang="he-IL" u="sng" dirty="0"/>
                  <a:t>בחרנו את רוחב המקל הרצוי וכל נקודה שקטנה מ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u="sng"/>
                        </m:ctrlPr>
                      </m:sSupPr>
                      <m:e>
                        <m:r>
                          <a:rPr lang="en-US" i="1" u="sng"/>
                          <m:t>(</m:t>
                        </m:r>
                        <m:r>
                          <a:rPr lang="he-IL" u="sng"/>
                          <m:t>המקל</m:t>
                        </m:r>
                        <m:r>
                          <a:rPr lang="he-IL" i="1" u="sng"/>
                          <m:t> </m:t>
                        </m:r>
                        <m:r>
                          <a:rPr lang="he-IL" u="sng"/>
                          <m:t>רוחב</m:t>
                        </m:r>
                        <m:r>
                          <a:rPr lang="en-US" i="1" u="sng"/>
                          <m:t>)</m:t>
                        </m:r>
                      </m:e>
                      <m:sup>
                        <m:r>
                          <a:rPr lang="en-US" i="1" u="sng"/>
                          <m:t>2</m:t>
                        </m:r>
                      </m:sup>
                    </m:sSup>
                  </m:oMath>
                </a14:m>
                <a:r>
                  <a:rPr lang="he-IL" u="sng" dirty="0"/>
                  <a:t> רלבנטית לנו.</a:t>
                </a:r>
                <a:endParaRPr lang="en-US" u="sng" dirty="0"/>
              </a:p>
              <a:p>
                <a:pPr algn="r" rtl="1">
                  <a:spcAft>
                    <a:spcPts val="0"/>
                  </a:spcAft>
                </a:pP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3BD4925-931E-9E43-8B6C-9EBA7F386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70" y="240012"/>
                <a:ext cx="9284677" cy="1234120"/>
              </a:xfrm>
              <a:prstGeom prst="rect">
                <a:avLst/>
              </a:prstGeom>
              <a:blipFill>
                <a:blip r:embed="rId2"/>
                <a:stretch>
                  <a:fillRect t="-2041" r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011974-B599-0E4E-B16E-13D6CDB2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956" y="1343275"/>
            <a:ext cx="6893658" cy="10349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635693-612D-634B-837F-0261B04A6CB6}"/>
                  </a:ext>
                </a:extLst>
              </p:cNvPr>
              <p:cNvSpPr txBox="1"/>
              <p:nvPr/>
            </p:nvSpPr>
            <p:spPr>
              <a:xfrm>
                <a:off x="2609203" y="3971463"/>
                <a:ext cx="9284677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dirty="0"/>
                  <a:t>הנוסחה </a:t>
                </a:r>
                <a:r>
                  <a:rPr lang="he-IL" dirty="0" err="1"/>
                  <a:t>השניה</a:t>
                </a:r>
                <a:r>
                  <a:rPr lang="he-IL" dirty="0"/>
                  <a:t> היא </a:t>
                </a:r>
                <a:r>
                  <a:rPr lang="he-IL" u="sng" dirty="0"/>
                  <a:t>דרישה שמרחק הנקודה יהיה קטן </a:t>
                </a:r>
                <a:r>
                  <a:rPr lang="he-IL" u="sng" dirty="0" err="1"/>
                  <a:t>מ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e-IL">
                                <a:latin typeface="Cambria Math" panose="02040503050406030204" pitchFamily="18" charset="0"/>
                              </a:rPr>
                              <m:t>המקל</m:t>
                            </m:r>
                            <m:r>
                              <a:rPr lang="he-IL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he-IL">
                                <a:latin typeface="Cambria Math" panose="02040503050406030204" pitchFamily="18" charset="0"/>
                              </a:rPr>
                              <m:t>אורך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635693-612D-634B-837F-0261B04A6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203" y="3971463"/>
                <a:ext cx="9284677" cy="541367"/>
              </a:xfrm>
              <a:prstGeom prst="rect">
                <a:avLst/>
              </a:prstGeom>
              <a:blipFill>
                <a:blip r:embed="rId4"/>
                <a:stretch>
                  <a:fillRect r="-409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8E1EA7B-8D75-9E47-9C33-C21C14D7129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0" y="4179590"/>
            <a:ext cx="4779572" cy="24666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E650D5-2648-1341-951E-109D37E33668}"/>
              </a:ext>
            </a:extLst>
          </p:cNvPr>
          <p:cNvSpPr/>
          <p:nvPr/>
        </p:nvSpPr>
        <p:spPr>
          <a:xfrm>
            <a:off x="-246345" y="1312523"/>
            <a:ext cx="81521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pixelX_ext</a:t>
            </a:r>
            <a:r>
              <a:rPr lang="en-US" dirty="0"/>
              <a:t> = {21'b0, </a:t>
            </a:r>
            <a:r>
              <a:rPr lang="en-US" dirty="0" err="1"/>
              <a:t>pixelX</a:t>
            </a:r>
            <a:r>
              <a:rPr lang="en-US" dirty="0"/>
              <a:t>};</a:t>
            </a:r>
          </a:p>
          <a:p>
            <a:r>
              <a:rPr lang="en-US" dirty="0"/>
              <a:t>	</a:t>
            </a:r>
            <a:r>
              <a:rPr lang="en-US" dirty="0" err="1"/>
              <a:t>pixelY_ext</a:t>
            </a:r>
            <a:r>
              <a:rPr lang="en-US" dirty="0"/>
              <a:t> = {21'b0, </a:t>
            </a:r>
            <a:r>
              <a:rPr lang="en-US" dirty="0" err="1"/>
              <a:t>pixelY</a:t>
            </a:r>
            <a:r>
              <a:rPr lang="en-US" dirty="0"/>
              <a:t>};</a:t>
            </a:r>
          </a:p>
          <a:p>
            <a:r>
              <a:rPr lang="en-US" dirty="0"/>
              <a:t>	</a:t>
            </a:r>
            <a:r>
              <a:rPr lang="en-US" dirty="0" err="1"/>
              <a:t>Xab</a:t>
            </a:r>
            <a:r>
              <a:rPr lang="en-US" dirty="0"/>
              <a:t> = </a:t>
            </a:r>
            <a:r>
              <a:rPr lang="en-US" dirty="0" err="1"/>
              <a:t>farEdgeX</a:t>
            </a:r>
            <a:r>
              <a:rPr lang="en-US" dirty="0"/>
              <a:t> - </a:t>
            </a:r>
            <a:r>
              <a:rPr lang="en-US" dirty="0" err="1"/>
              <a:t>closeEdgeX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Yab</a:t>
            </a:r>
            <a:r>
              <a:rPr lang="en-US" dirty="0"/>
              <a:t> = </a:t>
            </a:r>
            <a:r>
              <a:rPr lang="en-US" dirty="0" err="1"/>
              <a:t>farEdgeY</a:t>
            </a:r>
            <a:r>
              <a:rPr lang="en-US" dirty="0"/>
              <a:t> - </a:t>
            </a:r>
            <a:r>
              <a:rPr lang="en-US" dirty="0" err="1"/>
              <a:t>closeEdgeY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XaYb</a:t>
            </a:r>
            <a:r>
              <a:rPr lang="en-US" dirty="0"/>
              <a:t> = </a:t>
            </a:r>
            <a:r>
              <a:rPr lang="en-US" dirty="0" err="1"/>
              <a:t>farEdgeX</a:t>
            </a:r>
            <a:r>
              <a:rPr lang="en-US" dirty="0"/>
              <a:t> * </a:t>
            </a:r>
            <a:r>
              <a:rPr lang="en-US" dirty="0" err="1"/>
              <a:t>closeEdgeY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XbYa</a:t>
            </a:r>
            <a:r>
              <a:rPr lang="en-US" dirty="0"/>
              <a:t> = </a:t>
            </a:r>
            <a:r>
              <a:rPr lang="en-US" dirty="0" err="1"/>
              <a:t>farEdgeY</a:t>
            </a:r>
            <a:r>
              <a:rPr lang="en-US" dirty="0"/>
              <a:t> * </a:t>
            </a:r>
            <a:r>
              <a:rPr lang="en-US" dirty="0" err="1"/>
              <a:t>closeEdgeX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dist_inter</a:t>
            </a:r>
            <a:r>
              <a:rPr lang="en-US" dirty="0"/>
              <a:t> = </a:t>
            </a:r>
            <a:r>
              <a:rPr lang="en-US" dirty="0" err="1"/>
              <a:t>Yab</a:t>
            </a:r>
            <a:r>
              <a:rPr lang="en-US" dirty="0"/>
              <a:t>*</a:t>
            </a:r>
            <a:r>
              <a:rPr lang="en-US" dirty="0" err="1"/>
              <a:t>pixelX_ext</a:t>
            </a:r>
            <a:r>
              <a:rPr lang="en-US" dirty="0"/>
              <a:t> - </a:t>
            </a:r>
            <a:r>
              <a:rPr lang="en-US" dirty="0" err="1"/>
              <a:t>Xab</a:t>
            </a:r>
            <a:r>
              <a:rPr lang="en-US" dirty="0"/>
              <a:t>*</a:t>
            </a:r>
            <a:r>
              <a:rPr lang="en-US" dirty="0" err="1"/>
              <a:t>pixelY_ext</a:t>
            </a:r>
            <a:r>
              <a:rPr lang="en-US" dirty="0"/>
              <a:t> + </a:t>
            </a:r>
            <a:r>
              <a:rPr lang="en-US" dirty="0" err="1"/>
              <a:t>XaYb</a:t>
            </a:r>
            <a:r>
              <a:rPr lang="en-US" dirty="0"/>
              <a:t> - </a:t>
            </a:r>
            <a:r>
              <a:rPr lang="en-US" dirty="0" err="1"/>
              <a:t>XbYa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line_dist_square</a:t>
            </a:r>
            <a:r>
              <a:rPr lang="en-US" dirty="0"/>
              <a:t> = (</a:t>
            </a:r>
            <a:r>
              <a:rPr lang="en-US" dirty="0" err="1"/>
              <a:t>dist_inter</a:t>
            </a:r>
            <a:r>
              <a:rPr lang="en-US" dirty="0"/>
              <a:t>*</a:t>
            </a:r>
            <a:r>
              <a:rPr lang="en-US" dirty="0" err="1"/>
              <a:t>dist_inter</a:t>
            </a:r>
            <a:r>
              <a:rPr lang="en-US" dirty="0"/>
              <a:t>) / SQUARE_LENGTH;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87ACF-3FBA-3F46-B0BB-2EED8226A75F}"/>
              </a:ext>
            </a:extLst>
          </p:cNvPr>
          <p:cNvSpPr txBox="1"/>
          <p:nvPr/>
        </p:nvSpPr>
        <p:spPr>
          <a:xfrm>
            <a:off x="1809625" y="5275224"/>
            <a:ext cx="928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כל פיקסל שמקיים את שני התנאים שציינו יוצג כמקל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69325-789D-B94B-A29B-98818E2D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אפיון הפרויקט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E4200-AC23-CA40-9661-B0DB7111F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57459"/>
            <a:ext cx="9841208" cy="5269583"/>
          </a:xfrm>
        </p:spPr>
        <p:txBody>
          <a:bodyPr>
            <a:normAutofit fontScale="92500" lnSpcReduction="10000"/>
          </a:bodyPr>
          <a:lstStyle/>
          <a:p>
            <a:pPr marL="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None/>
            </a:pPr>
            <a:r>
              <a:rPr lang="he-IL" b="1" u="sng" dirty="0"/>
              <a:t>הגדרת הפרויקט :</a:t>
            </a:r>
          </a:p>
          <a:p>
            <a:pPr lvl="0" algn="r" rtl="1"/>
            <a:r>
              <a:rPr lang="he-IL" dirty="0"/>
              <a:t>מסך (שולחן) ירוק עם 6 חורים בדפנות</a:t>
            </a:r>
            <a:endParaRPr lang="en-US" dirty="0"/>
          </a:p>
          <a:p>
            <a:pPr lvl="0" algn="r" rtl="1"/>
            <a:r>
              <a:rPr lang="he-IL" dirty="0"/>
              <a:t>כדור לבן שנע בתנועה אלסטית (מתנגש בקירות) ונכנס לחורים</a:t>
            </a:r>
            <a:endParaRPr lang="en-US" dirty="0"/>
          </a:p>
          <a:p>
            <a:pPr lvl="0" algn="r" rtl="1"/>
            <a:r>
              <a:rPr lang="he-IL" dirty="0"/>
              <a:t>כדור נוסף באינטראקציה של התנגשויות (אלסטית, שימור תנע)</a:t>
            </a:r>
            <a:endParaRPr lang="en-US" dirty="0"/>
          </a:p>
          <a:p>
            <a:pPr lvl="0" algn="r" rtl="1"/>
            <a:r>
              <a:rPr lang="he-IL" dirty="0"/>
              <a:t>מוט נע ומקנה מהירות (בכיוון המוט) לכדור הלבן</a:t>
            </a:r>
            <a:endParaRPr lang="en-US" dirty="0"/>
          </a:p>
          <a:p>
            <a:pPr lvl="0" algn="r" rtl="1"/>
            <a:r>
              <a:rPr lang="he-IL" dirty="0"/>
              <a:t>ניהול משחק – הוספת ניקוד בהכנסת כדור לחור.</a:t>
            </a:r>
          </a:p>
          <a:p>
            <a:pPr lvl="0" algn="r" rtl="1"/>
            <a:r>
              <a:rPr lang="he-IL" dirty="0"/>
              <a:t>צלילים בסיסיים – התנגשות כדור/כדור, מקל/כדור, כדור/חור, ניצחון.</a:t>
            </a:r>
            <a:r>
              <a:rPr lang="en-US" dirty="0"/>
              <a:t> </a:t>
            </a:r>
            <a:endParaRPr lang="he-IL" dirty="0"/>
          </a:p>
          <a:p>
            <a:pPr marL="0" lvl="0" indent="0" algn="r" rtl="1">
              <a:buNone/>
            </a:pPr>
            <a:r>
              <a:rPr lang="he-IL" b="1" u="sng" dirty="0"/>
              <a:t>חלק יצירתי ותוספות:</a:t>
            </a:r>
          </a:p>
          <a:p>
            <a:pPr lvl="0" algn="r" rtl="1"/>
            <a:r>
              <a:rPr lang="he-IL" dirty="0"/>
              <a:t>מוט המשחק מסתובב סביב הכדור</a:t>
            </a:r>
            <a:endParaRPr lang="en-US" dirty="0"/>
          </a:p>
          <a:p>
            <a:pPr lvl="0" algn="r" rtl="1"/>
            <a:r>
              <a:rPr lang="he-IL" dirty="0"/>
              <a:t>שליטה במוט בעזרת המקלדת</a:t>
            </a:r>
          </a:p>
          <a:p>
            <a:pPr lvl="0" algn="r" rtl="1"/>
            <a:r>
              <a:rPr lang="he-IL" dirty="0"/>
              <a:t>4 כדורים על המסך : </a:t>
            </a:r>
          </a:p>
          <a:p>
            <a:pPr lvl="0" algn="r" rtl="1"/>
            <a:r>
              <a:rPr lang="he-IL" dirty="0"/>
              <a:t> שלבי משחק לפי חוקי הביליארד.</a:t>
            </a:r>
          </a:p>
          <a:p>
            <a:pPr lvl="0" algn="r" rtl="1"/>
            <a:r>
              <a:rPr lang="he-IL" dirty="0"/>
              <a:t>שליטה בעוצמת המכה של המקל בכדור הלבן</a:t>
            </a:r>
          </a:p>
          <a:p>
            <a:pPr lvl="0" algn="r" rtl="1"/>
            <a:endParaRPr lang="en-US" dirty="0"/>
          </a:p>
          <a:p>
            <a:pPr marL="0" lvl="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3381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CFE3-88EE-2040-8328-188C9F61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b="1" dirty="0"/>
              <a:t>סיכום ומסקנות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810B5-0265-134D-BADE-EFCAB20BC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666" y="1743429"/>
            <a:ext cx="9123900" cy="4661853"/>
          </a:xfrm>
        </p:spPr>
        <p:txBody>
          <a:bodyPr>
            <a:normAutofit/>
          </a:bodyPr>
          <a:lstStyle/>
          <a:p>
            <a:pPr algn="r" rtl="1"/>
            <a:r>
              <a:rPr lang="he-IL" b="1" u="sng" dirty="0"/>
              <a:t>ניהול עבודה נכון</a:t>
            </a:r>
            <a:r>
              <a:rPr lang="he-IL" b="1" dirty="0"/>
              <a:t> – </a:t>
            </a:r>
            <a:r>
              <a:rPr lang="he-IL" dirty="0"/>
              <a:t>אפשר לבזבז המון זמן על </a:t>
            </a:r>
            <a:r>
              <a:rPr lang="he-IL" dirty="0" err="1"/>
              <a:t>פרוייקט</a:t>
            </a:r>
            <a:r>
              <a:rPr lang="he-IL" dirty="0"/>
              <a:t> כזה, זמן שאין לנו (קורסים אחרים, יומיים עבודה בשבוע ועוד) ולכן חייבים להשקיע זמן בתכנון - תכנון מראש של סדר כתיבת המודולים, </a:t>
            </a:r>
            <a:r>
              <a:rPr lang="he-IL" dirty="0" err="1"/>
              <a:t>תיעדוף</a:t>
            </a:r>
            <a:r>
              <a:rPr lang="he-IL" dirty="0"/>
              <a:t> עבודה, ושמירה על מודולריות זה לא סתם קלישאה</a:t>
            </a:r>
            <a:r>
              <a:rPr lang="en-US" dirty="0"/>
              <a:t> </a:t>
            </a:r>
            <a:endParaRPr lang="he-IL" dirty="0"/>
          </a:p>
          <a:p>
            <a:pPr algn="r" rtl="1"/>
            <a:r>
              <a:rPr lang="he-IL" b="1" u="sng" dirty="0"/>
              <a:t>פתירת באגים</a:t>
            </a:r>
            <a:r>
              <a:rPr lang="he-IL" b="1" dirty="0"/>
              <a:t> </a:t>
            </a:r>
            <a:r>
              <a:rPr lang="he-IL" dirty="0"/>
              <a:t>- חווינו את ההרגשה של לפתור באגים בקוד לוקחת זמן רב יותר מכתיבת הקוד עצמו. גם כאן , סכמת פתרון הבעיות הייתה מאוד יעילה ברגע שהשתמשנו בה – הרצת סימולציה על המודול, עבודה עם </a:t>
            </a:r>
            <a:r>
              <a:rPr lang="he-IL" dirty="0" err="1"/>
              <a:t>signal</a:t>
            </a:r>
            <a:r>
              <a:rPr lang="he-IL" dirty="0"/>
              <a:t> </a:t>
            </a:r>
            <a:r>
              <a:rPr lang="he-IL" dirty="0" err="1"/>
              <a:t>tap</a:t>
            </a:r>
            <a:r>
              <a:rPr lang="he-IL" dirty="0"/>
              <a:t> </a:t>
            </a:r>
            <a:r>
              <a:rPr lang="he-IL" dirty="0" err="1"/>
              <a:t>וכו</a:t>
            </a:r>
            <a:r>
              <a:rPr lang="he-IL" dirty="0"/>
              <a:t>׳...</a:t>
            </a:r>
          </a:p>
          <a:p>
            <a:pPr algn="r" rtl="1"/>
            <a:r>
              <a:rPr lang="he-IL" dirty="0" err="1"/>
              <a:t>הפרוייקט</a:t>
            </a:r>
            <a:r>
              <a:rPr lang="he-IL" dirty="0"/>
              <a:t> הזה (ביליארד) טומן בתוכו גם אתגרי מימוש מתמטיים </a:t>
            </a:r>
            <a:endParaRPr lang="en-US" dirty="0"/>
          </a:p>
          <a:p>
            <a:pPr marL="0" indent="0" algn="r" rtl="1">
              <a:buNone/>
            </a:pPr>
            <a:r>
              <a:rPr lang="he-IL" dirty="0"/>
              <a:t>הצלחנו להתגבר על האתגרים הללו ולמדנו המון על כמה זה לא </a:t>
            </a:r>
            <a:r>
              <a:rPr lang="he-IL" dirty="0" err="1"/>
              <a:t>טריוואלי</a:t>
            </a:r>
            <a:r>
              <a:rPr lang="he-IL" dirty="0"/>
              <a:t> לממש חישוב פשוט ב</a:t>
            </a:r>
            <a:r>
              <a:rPr lang="en-US" dirty="0"/>
              <a:t>C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בסה״כ חוויה חיובית של תהליך הנדסי שלם – החל משלב התכנון, המימוש, </a:t>
            </a:r>
            <a:r>
              <a:rPr lang="he-IL" dirty="0" err="1"/>
              <a:t>הדיבוג</a:t>
            </a:r>
            <a:r>
              <a:rPr lang="he-IL" dirty="0"/>
              <a:t> והצגת </a:t>
            </a:r>
            <a:r>
              <a:rPr lang="he-IL" dirty="0" err="1"/>
              <a:t>הפרוקיט</a:t>
            </a: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en-US" dirty="0"/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EB13-F21C-F348-B7B0-5A55E37C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יחידות הפרויקט – דיאגרמת בלוקים</a:t>
            </a:r>
            <a:br>
              <a:rPr lang="he-IL" dirty="0"/>
            </a:b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EB8839-954A-8A48-8479-B92F0DD703E3}"/>
              </a:ext>
            </a:extLst>
          </p:cNvPr>
          <p:cNvGrpSpPr/>
          <p:nvPr/>
        </p:nvGrpSpPr>
        <p:grpSpPr>
          <a:xfrm>
            <a:off x="1767830" y="1627005"/>
            <a:ext cx="8083180" cy="4170480"/>
            <a:chOff x="0" y="0"/>
            <a:chExt cx="6280952" cy="334304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5E25065-4702-8F42-B9C2-FABFDA5A2388}"/>
                </a:ext>
              </a:extLst>
            </p:cNvPr>
            <p:cNvGrpSpPr/>
            <p:nvPr/>
          </p:nvGrpSpPr>
          <p:grpSpPr>
            <a:xfrm>
              <a:off x="0" y="0"/>
              <a:ext cx="6071652" cy="3310420"/>
              <a:chOff x="0" y="0"/>
              <a:chExt cx="6071652" cy="3310420"/>
            </a:xfrm>
          </p:grpSpPr>
          <p:sp>
            <p:nvSpPr>
              <p:cNvPr id="35" name="Down Arrow 34">
                <a:extLst>
                  <a:ext uri="{FF2B5EF4-FFF2-40B4-BE49-F238E27FC236}">
                    <a16:creationId xmlns:a16="http://schemas.microsoft.com/office/drawing/2014/main" id="{EAF51050-8489-B04E-9685-1983F2C58B98}"/>
                  </a:ext>
                </a:extLst>
              </p:cNvPr>
              <p:cNvSpPr/>
              <p:nvPr/>
            </p:nvSpPr>
            <p:spPr>
              <a:xfrm rot="5400000" flipV="1">
                <a:off x="4548516" y="100791"/>
                <a:ext cx="433973" cy="744314"/>
              </a:xfrm>
              <a:prstGeom prst="downArrow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62D0E60-88F4-AA4B-8242-0A6717E63C78}"/>
                  </a:ext>
                </a:extLst>
              </p:cNvPr>
              <p:cNvSpPr/>
              <p:nvPr/>
            </p:nvSpPr>
            <p:spPr>
              <a:xfrm>
                <a:off x="3548653" y="139441"/>
                <a:ext cx="861317" cy="6849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1" fontAlgn="base">
                  <a:spcAft>
                    <a:spcPts val="0"/>
                  </a:spcAft>
                </a:pPr>
                <a:r>
                  <a:rPr lang="he-IL" sz="1200" kern="120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צלילים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2682169-6AAD-044F-AD5A-9D0C03E47079}"/>
                  </a:ext>
                </a:extLst>
              </p:cNvPr>
              <p:cNvSpPr/>
              <p:nvPr/>
            </p:nvSpPr>
            <p:spPr>
              <a:xfrm>
                <a:off x="0" y="2212311"/>
                <a:ext cx="1080120" cy="65306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1" fontAlgn="base">
                  <a:spcAft>
                    <a:spcPts val="0"/>
                  </a:spcAft>
                </a:pPr>
                <a:r>
                  <a:rPr lang="en-US" sz="1200" kern="120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KBD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" name="Down Arrow 37">
                <a:extLst>
                  <a:ext uri="{FF2B5EF4-FFF2-40B4-BE49-F238E27FC236}">
                    <a16:creationId xmlns:a16="http://schemas.microsoft.com/office/drawing/2014/main" id="{FB83114A-CA98-7A4A-AE97-D5D07DFC0C05}"/>
                  </a:ext>
                </a:extLst>
              </p:cNvPr>
              <p:cNvSpPr/>
              <p:nvPr/>
            </p:nvSpPr>
            <p:spPr>
              <a:xfrm rot="5400000" flipV="1">
                <a:off x="3772415" y="2207045"/>
                <a:ext cx="413792" cy="732524"/>
              </a:xfrm>
              <a:prstGeom prst="downArrow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r" rtl="1"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6A6AD9-CCC2-6045-8EEA-80A1D9065577}"/>
                  </a:ext>
                </a:extLst>
              </p:cNvPr>
              <p:cNvSpPr/>
              <p:nvPr/>
            </p:nvSpPr>
            <p:spPr>
              <a:xfrm>
                <a:off x="4390023" y="2316912"/>
                <a:ext cx="1112708" cy="51279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1" fontAlgn="base">
                  <a:spcAft>
                    <a:spcPts val="0"/>
                  </a:spcAft>
                </a:pPr>
                <a:r>
                  <a:rPr lang="en-US" sz="1400" kern="120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VGA controller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BB64C-059F-5B44-905A-D7A9BABD00EC}"/>
                  </a:ext>
                </a:extLst>
              </p:cNvPr>
              <p:cNvSpPr/>
              <p:nvPr/>
            </p:nvSpPr>
            <p:spPr>
              <a:xfrm>
                <a:off x="5108663" y="0"/>
                <a:ext cx="962989" cy="9361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1" fontAlgn="base">
                  <a:spcAft>
                    <a:spcPts val="0"/>
                  </a:spcAft>
                </a:pPr>
                <a:r>
                  <a:rPr lang="he-IL" sz="1200" kern="120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רמקול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3E6CEC0E-C0FB-C142-8EAB-9FA44AE84159}"/>
                  </a:ext>
                </a:extLst>
              </p:cNvPr>
              <p:cNvSpPr/>
              <p:nvPr/>
            </p:nvSpPr>
            <p:spPr>
              <a:xfrm>
                <a:off x="1080120" y="2358791"/>
                <a:ext cx="761540" cy="381540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39F97D9-CA02-D84F-B6D9-3F886AF61F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62885" y="871444"/>
                <a:ext cx="785768" cy="863686"/>
              </a:xfrm>
              <a:prstGeom prst="straightConnector1">
                <a:avLst/>
              </a:prstGeom>
              <a:ln w="57150">
                <a:solidFill>
                  <a:schemeClr val="accent1">
                    <a:alpha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8E3FF42-BF56-1847-AD88-9C2A3C615322}"/>
                  </a:ext>
                </a:extLst>
              </p:cNvPr>
              <p:cNvGrpSpPr/>
              <p:nvPr/>
            </p:nvGrpSpPr>
            <p:grpSpPr>
              <a:xfrm>
                <a:off x="1973009" y="1767261"/>
                <a:ext cx="1579752" cy="1543159"/>
                <a:chOff x="1973009" y="1767261"/>
                <a:chExt cx="1579752" cy="1543159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EBFD1D0-0BA6-9449-99A8-B84320CB6C39}"/>
                    </a:ext>
                  </a:extLst>
                </p:cNvPr>
                <p:cNvSpPr/>
                <p:nvPr/>
              </p:nvSpPr>
              <p:spPr>
                <a:xfrm>
                  <a:off x="1973009" y="1767261"/>
                  <a:ext cx="1579752" cy="1543159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1" anchor="t"/>
                <a:lstStyle/>
                <a:p>
                  <a:pPr algn="ctr" rtl="1" fontAlgn="base">
                    <a:spcAft>
                      <a:spcPts val="0"/>
                    </a:spcAft>
                  </a:pPr>
                  <a:r>
                    <a:rPr lang="he-IL" sz="1200" kern="1200">
                      <a:solidFill>
                        <a:srgbClr val="FFFFFF"/>
                      </a:solidFill>
                      <a:effectLst/>
                      <a:ea typeface="Times New Roman" panose="02020603050405020304" pitchFamily="18" charset="0"/>
                      <a:cs typeface="Arial" panose="020B0604020202020204" pitchFamily="34" charset="0"/>
                    </a:rPr>
                    <a:t>לוגיקת המשחק</a:t>
                  </a:r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ctr" rtl="1" fontAlgn="base">
                    <a:spcAft>
                      <a:spcPts val="0"/>
                    </a:spcAft>
                  </a:pPr>
                  <a:r>
                    <a:rPr lang="he-IL" sz="1200" kern="1200">
                      <a:solidFill>
                        <a:srgbClr val="FFFFFF"/>
                      </a:solidFill>
                      <a:effectLst/>
                      <a:ea typeface="Times New Roman" panose="02020603050405020304" pitchFamily="18" charset="0"/>
                      <a:cs typeface="Arial" panose="020B0604020202020204" pitchFamily="34" charset="0"/>
                    </a:rPr>
                    <a:t>כרטיס </a:t>
                  </a:r>
                  <a:r>
                    <a:rPr lang="en-US" sz="1200" kern="1200">
                      <a:solidFill>
                        <a:srgbClr val="FFFFFF"/>
                      </a:solidFill>
                      <a:effectLst/>
                      <a:ea typeface="Times New Roman" panose="02020603050405020304" pitchFamily="18" charset="0"/>
                      <a:cs typeface="Arial" panose="020B0604020202020204" pitchFamily="34" charset="0"/>
                    </a:rPr>
                    <a:t>DE10</a:t>
                  </a:r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B74E735C-14B6-9843-81B1-B0DD2C6F867F}"/>
                    </a:ext>
                  </a:extLst>
                </p:cNvPr>
                <p:cNvGrpSpPr/>
                <p:nvPr/>
              </p:nvGrpSpPr>
              <p:grpSpPr>
                <a:xfrm>
                  <a:off x="2391935" y="2514499"/>
                  <a:ext cx="648605" cy="595670"/>
                  <a:chOff x="2391935" y="2514499"/>
                  <a:chExt cx="1057087" cy="805167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2E554F16-4C83-A147-888B-36D0770A69AF}"/>
                      </a:ext>
                    </a:extLst>
                  </p:cNvPr>
                  <p:cNvSpPr/>
                  <p:nvPr/>
                </p:nvSpPr>
                <p:spPr>
                  <a:xfrm>
                    <a:off x="2891228" y="2514499"/>
                    <a:ext cx="359242" cy="359152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05424EE-2755-D347-9A6E-C021768A02C5}"/>
                      </a:ext>
                    </a:extLst>
                  </p:cNvPr>
                  <p:cNvSpPr/>
                  <p:nvPr/>
                </p:nvSpPr>
                <p:spPr>
                  <a:xfrm>
                    <a:off x="3089780" y="2960514"/>
                    <a:ext cx="359242" cy="359152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0C1683EA-3C28-D84F-9FD4-7A2951CC9541}"/>
                      </a:ext>
                    </a:extLst>
                  </p:cNvPr>
                  <p:cNvSpPr/>
                  <p:nvPr/>
                </p:nvSpPr>
                <p:spPr>
                  <a:xfrm>
                    <a:off x="2453648" y="2946705"/>
                    <a:ext cx="359242" cy="359152"/>
                  </a:xfrm>
                  <a:prstGeom prst="ellips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Arc 48">
                    <a:extLst>
                      <a:ext uri="{FF2B5EF4-FFF2-40B4-BE49-F238E27FC236}">
                        <a16:creationId xmlns:a16="http://schemas.microsoft.com/office/drawing/2014/main" id="{B1C9DCC0-B2B2-1D48-B239-AF0EDC42ABA1}"/>
                      </a:ext>
                    </a:extLst>
                  </p:cNvPr>
                  <p:cNvSpPr/>
                  <p:nvPr/>
                </p:nvSpPr>
                <p:spPr>
                  <a:xfrm>
                    <a:off x="3177965" y="2664460"/>
                    <a:ext cx="175558" cy="655205"/>
                  </a:xfrm>
                  <a:prstGeom prst="arc">
                    <a:avLst/>
                  </a:prstGeom>
                  <a:ln w="38100">
                    <a:solidFill>
                      <a:schemeClr val="accent1">
                        <a:alpha val="60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1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Arc 49">
                    <a:extLst>
                      <a:ext uri="{FF2B5EF4-FFF2-40B4-BE49-F238E27FC236}">
                        <a16:creationId xmlns:a16="http://schemas.microsoft.com/office/drawing/2014/main" id="{7BB02DA3-2AA7-3040-B180-F6A1DABF3D3B}"/>
                      </a:ext>
                    </a:extLst>
                  </p:cNvPr>
                  <p:cNvSpPr/>
                  <p:nvPr/>
                </p:nvSpPr>
                <p:spPr>
                  <a:xfrm rot="6690130">
                    <a:off x="2517510" y="2681506"/>
                    <a:ext cx="497543" cy="748693"/>
                  </a:xfrm>
                  <a:prstGeom prst="arc">
                    <a:avLst/>
                  </a:prstGeom>
                  <a:ln w="38100">
                    <a:solidFill>
                      <a:schemeClr val="accent1">
                        <a:alpha val="60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1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Arc 50">
                    <a:extLst>
                      <a:ext uri="{FF2B5EF4-FFF2-40B4-BE49-F238E27FC236}">
                        <a16:creationId xmlns:a16="http://schemas.microsoft.com/office/drawing/2014/main" id="{4A5ABEEB-6E38-9F42-A3F6-8BB06EA50A38}"/>
                      </a:ext>
                    </a:extLst>
                  </p:cNvPr>
                  <p:cNvSpPr/>
                  <p:nvPr/>
                </p:nvSpPr>
                <p:spPr>
                  <a:xfrm rot="15236873">
                    <a:off x="2718174" y="2438141"/>
                    <a:ext cx="497543" cy="748693"/>
                  </a:xfrm>
                  <a:prstGeom prst="arc">
                    <a:avLst/>
                  </a:prstGeom>
                  <a:ln w="38100">
                    <a:solidFill>
                      <a:schemeClr val="accent1">
                        <a:alpha val="60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1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30" name="Arrow: U-Turn 29">
              <a:extLst>
                <a:ext uri="{FF2B5EF4-FFF2-40B4-BE49-F238E27FC236}">
                  <a16:creationId xmlns:a16="http://schemas.microsoft.com/office/drawing/2014/main" id="{1F44148C-24A2-2343-8F07-FE5C06E7BB2D}"/>
                </a:ext>
              </a:extLst>
            </p:cNvPr>
            <p:cNvSpPr/>
            <p:nvPr/>
          </p:nvSpPr>
          <p:spPr>
            <a:xfrm rot="5400000">
              <a:off x="5564925" y="2568587"/>
              <a:ext cx="717831" cy="714222"/>
            </a:xfrm>
            <a:prstGeom prst="uturnArrow">
              <a:avLst>
                <a:gd name="adj1" fmla="val 17854"/>
                <a:gd name="adj2" fmla="val 25000"/>
                <a:gd name="adj3" fmla="val 31250"/>
                <a:gd name="adj4" fmla="val 43750"/>
                <a:gd name="adj5" fmla="val 100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Arrow: Left 31">
              <a:extLst>
                <a:ext uri="{FF2B5EF4-FFF2-40B4-BE49-F238E27FC236}">
                  <a16:creationId xmlns:a16="http://schemas.microsoft.com/office/drawing/2014/main" id="{E78F493E-A793-AD4B-8A44-3553F13E6D74}"/>
                </a:ext>
              </a:extLst>
            </p:cNvPr>
            <p:cNvSpPr/>
            <p:nvPr/>
          </p:nvSpPr>
          <p:spPr>
            <a:xfrm>
              <a:off x="3530346" y="2806141"/>
              <a:ext cx="1980159" cy="536905"/>
            </a:xfrm>
            <a:prstGeom prst="lef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rtl="1">
                <a:spcAft>
                  <a:spcPts val="0"/>
                </a:spcAft>
              </a:pPr>
              <a:r>
                <a:rPr lang="he-IL" sz="12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</a:rPr>
                <a:t>פיקסל נוכחי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2" name="Text Box 32">
              <a:extLst>
                <a:ext uri="{FF2B5EF4-FFF2-40B4-BE49-F238E27FC236}">
                  <a16:creationId xmlns:a16="http://schemas.microsoft.com/office/drawing/2014/main" id="{2A64825B-19D7-9646-805D-E24634B9253B}"/>
                </a:ext>
              </a:extLst>
            </p:cNvPr>
            <p:cNvSpPr txBox="1"/>
            <p:nvPr/>
          </p:nvSpPr>
          <p:spPr>
            <a:xfrm>
              <a:off x="3386938" y="2428646"/>
              <a:ext cx="987552" cy="26334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rtl="1">
                <a:spcAft>
                  <a:spcPts val="0"/>
                </a:spcAft>
              </a:pPr>
              <a:r>
                <a:rPr lang="he-IL" sz="1200">
                  <a:ln>
                    <a:noFill/>
                  </a:ln>
                  <a:solidFill>
                    <a:srgbClr val="FFC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צבע לפיקסל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3" name="Text Box 33">
              <a:extLst>
                <a:ext uri="{FF2B5EF4-FFF2-40B4-BE49-F238E27FC236}">
                  <a16:creationId xmlns:a16="http://schemas.microsoft.com/office/drawing/2014/main" id="{6050CA97-BFCD-A84D-8663-B97D1D81FBFE}"/>
                </a:ext>
              </a:extLst>
            </p:cNvPr>
            <p:cNvSpPr txBox="1"/>
            <p:nvPr/>
          </p:nvSpPr>
          <p:spPr>
            <a:xfrm>
              <a:off x="841248" y="2384755"/>
              <a:ext cx="987552" cy="26334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rtl="1">
                <a:spcAft>
                  <a:spcPts val="0"/>
                </a:spcAft>
              </a:pPr>
              <a:r>
                <a:rPr lang="he-IL" sz="12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</a:rPr>
                <a:t>כיוונון מקל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4" name="Text Box 34">
              <a:extLst>
                <a:ext uri="{FF2B5EF4-FFF2-40B4-BE49-F238E27FC236}">
                  <a16:creationId xmlns:a16="http://schemas.microsoft.com/office/drawing/2014/main" id="{D4879B37-9905-8945-89D6-93EE1C5E3A02}"/>
                </a:ext>
              </a:extLst>
            </p:cNvPr>
            <p:cNvSpPr txBox="1"/>
            <p:nvPr/>
          </p:nvSpPr>
          <p:spPr>
            <a:xfrm>
              <a:off x="2289658" y="1148486"/>
              <a:ext cx="1192251" cy="26334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rtl="1">
                <a:spcAft>
                  <a:spcPts val="0"/>
                </a:spcAft>
              </a:pPr>
              <a:r>
                <a:rPr lang="he-IL" sz="12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</a:rPr>
                <a:t>פקודות לצלילים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54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6A9B-1645-8140-9B12-9BCFC985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יחידות הפרויקט – מקלדת</a:t>
            </a:r>
            <a:br>
              <a:rPr lang="he-IL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DF17E-2BF7-5243-99CB-AE8E36E2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76400"/>
            <a:ext cx="10185400" cy="350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42A9AA-4631-8E4D-AD08-D1D63D527758}"/>
              </a:ext>
            </a:extLst>
          </p:cNvPr>
          <p:cNvSpPr/>
          <p:nvPr/>
        </p:nvSpPr>
        <p:spPr>
          <a:xfrm>
            <a:off x="9318979" y="3983107"/>
            <a:ext cx="383822" cy="41768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FD8DFA-5A4D-5F46-AD8F-181148AE9A48}"/>
              </a:ext>
            </a:extLst>
          </p:cNvPr>
          <p:cNvSpPr/>
          <p:nvPr/>
        </p:nvSpPr>
        <p:spPr>
          <a:xfrm>
            <a:off x="10163528" y="3983107"/>
            <a:ext cx="383822" cy="41768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CA559-C735-2C4C-BBCC-83EA362A9701}"/>
              </a:ext>
            </a:extLst>
          </p:cNvPr>
          <p:cNvSpPr/>
          <p:nvPr/>
        </p:nvSpPr>
        <p:spPr>
          <a:xfrm>
            <a:off x="2844801" y="4400796"/>
            <a:ext cx="2709332" cy="41768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46069-92C0-5F48-9746-7978D50B73B4}"/>
              </a:ext>
            </a:extLst>
          </p:cNvPr>
          <p:cNvSpPr txBox="1"/>
          <p:nvPr/>
        </p:nvSpPr>
        <p:spPr>
          <a:xfrm>
            <a:off x="9749368" y="5256578"/>
            <a:ext cx="216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סיבוב עם כיוון השעון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38592-B52E-D245-80C5-433F30033684}"/>
              </a:ext>
            </a:extLst>
          </p:cNvPr>
          <p:cNvSpPr txBox="1"/>
          <p:nvPr/>
        </p:nvSpPr>
        <p:spPr>
          <a:xfrm>
            <a:off x="7142341" y="5256578"/>
            <a:ext cx="246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סיבוב נגד כיוון השעון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D0F3C-4965-DD43-A00F-DEDE52B5DF1B}"/>
              </a:ext>
            </a:extLst>
          </p:cNvPr>
          <p:cNvSpPr txBox="1"/>
          <p:nvPr/>
        </p:nvSpPr>
        <p:spPr>
          <a:xfrm>
            <a:off x="606828" y="5623045"/>
            <a:ext cx="246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עזיבה של הרווח- מכה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39A93-F2B7-FE48-941D-F7444F7B2043}"/>
              </a:ext>
            </a:extLst>
          </p:cNvPr>
          <p:cNvSpPr txBox="1"/>
          <p:nvPr/>
        </p:nvSpPr>
        <p:spPr>
          <a:xfrm>
            <a:off x="3626556" y="5610576"/>
            <a:ext cx="317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לחיצה על הרווח- שליטה בעוצמה.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D45F14-BF7F-FD4F-A469-6601504ABAF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374594" y="4492978"/>
            <a:ext cx="944385" cy="763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4098A9-6399-874B-BC13-7BB8B2D60C5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0355439" y="4492978"/>
            <a:ext cx="475644" cy="763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293979-FCDA-854B-BCB0-781EF55B11ED}"/>
              </a:ext>
            </a:extLst>
          </p:cNvPr>
          <p:cNvCxnSpPr>
            <a:cxnSpLocks/>
          </p:cNvCxnSpPr>
          <p:nvPr/>
        </p:nvCxnSpPr>
        <p:spPr>
          <a:xfrm flipH="1" flipV="1">
            <a:off x="4737001" y="4859445"/>
            <a:ext cx="475644" cy="763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D50EE7-499A-E549-94D4-0F16F6F6E6A0}"/>
              </a:ext>
            </a:extLst>
          </p:cNvPr>
          <p:cNvCxnSpPr>
            <a:cxnSpLocks/>
          </p:cNvCxnSpPr>
          <p:nvPr/>
        </p:nvCxnSpPr>
        <p:spPr>
          <a:xfrm flipV="1">
            <a:off x="2423886" y="4902078"/>
            <a:ext cx="944965" cy="720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90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5253-AA0D-B649-8DFE-5788F10E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דיאגרמת מלבנים פנימית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24FE3-D889-D946-A902-FA8968EFFB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44" y="1611984"/>
            <a:ext cx="8436059" cy="46307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469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FB37-FD1D-8546-8F5B-300A0CA5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דיאגרמת מלבנים – יחידת הכדורים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E3FAC-2519-4AF5-BC46-C7946D008FE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64" y="2302933"/>
            <a:ext cx="7164592" cy="41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6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CB50-0480-974B-BB7E-140F6AFF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1" y="159236"/>
            <a:ext cx="9404723" cy="1400530"/>
          </a:xfrm>
        </p:spPr>
        <p:txBody>
          <a:bodyPr/>
          <a:lstStyle/>
          <a:p>
            <a:pPr algn="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שרטוט ההיררכיה העליונה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50E89E-2EDF-2743-A570-7AE880E1B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3"/>
          <a:stretch/>
        </p:blipFill>
        <p:spPr>
          <a:xfrm>
            <a:off x="2039566" y="859501"/>
            <a:ext cx="8764655" cy="583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7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12FFA-1CC9-F44E-8372-C2FCCB91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86" y="73960"/>
            <a:ext cx="9305767" cy="1071282"/>
          </a:xfrm>
        </p:spPr>
        <p:txBody>
          <a:bodyPr/>
          <a:lstStyle/>
          <a:p>
            <a:pPr algn="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מכלולים עיקריים 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455D74-2608-DD42-9913-2B43168E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647" y="844175"/>
            <a:ext cx="7382705" cy="57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5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B3958A-C9DF-4FCE-98B3-93A96CD80FF5}"/>
              </a:ext>
            </a:extLst>
          </p:cNvPr>
          <p:cNvSpPr/>
          <p:nvPr/>
        </p:nvSpPr>
        <p:spPr>
          <a:xfrm>
            <a:off x="3110201" y="306008"/>
            <a:ext cx="5694188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Ball Collisions Module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59AF29-2E5C-487E-B867-C9E1DB381B08}"/>
              </a:ext>
            </a:extLst>
          </p:cNvPr>
          <p:cNvGrpSpPr/>
          <p:nvPr/>
        </p:nvGrpSpPr>
        <p:grpSpPr>
          <a:xfrm>
            <a:off x="457200" y="704987"/>
            <a:ext cx="4949932" cy="4500771"/>
            <a:chOff x="0" y="0"/>
            <a:chExt cx="6196143" cy="58545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2F67B6-2506-42A3-A652-CFACF006A313}"/>
                </a:ext>
              </a:extLst>
            </p:cNvPr>
            <p:cNvSpPr/>
            <p:nvPr/>
          </p:nvSpPr>
          <p:spPr>
            <a:xfrm>
              <a:off x="4104456" y="2622351"/>
              <a:ext cx="2091687" cy="11866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FFFF"/>
                  </a:solidFill>
                  <a:cs typeface="Arial" panose="020B0604020202020204" pitchFamily="34" charset="0"/>
                </a:rPr>
                <a:t>Multipliers</a:t>
              </a:r>
            </a:p>
            <a:p>
              <a:pPr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FFFF"/>
                  </a:solidFill>
                  <a:cs typeface="Arial" panose="020B0604020202020204" pitchFamily="34" charset="0"/>
                </a:rPr>
                <a:t>Calculations</a:t>
              </a:r>
            </a:p>
          </p:txBody>
        </p:sp>
        <p:cxnSp>
          <p:nvCxnSpPr>
            <p:cNvPr id="11" name="Elbow Connector 33" descr="דגשדג&#10;">
              <a:extLst>
                <a:ext uri="{FF2B5EF4-FFF2-40B4-BE49-F238E27FC236}">
                  <a16:creationId xmlns:a16="http://schemas.microsoft.com/office/drawing/2014/main" id="{DE6862A7-BDE1-4063-A240-2D89A60CD7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590622" y="1009085"/>
              <a:ext cx="1513834" cy="220659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6"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F8B800-420F-4827-8395-AF0354E8AF1A}"/>
                </a:ext>
              </a:extLst>
            </p:cNvPr>
            <p:cNvSpPr/>
            <p:nvPr/>
          </p:nvSpPr>
          <p:spPr>
            <a:xfrm>
              <a:off x="1510502" y="631785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 fontAlgn="base"/>
              <a:r>
                <a:rPr lang="en-US" sz="1200" dirty="0">
                  <a:solidFill>
                    <a:srgbClr val="FFFFFF"/>
                  </a:solidFill>
                  <a:cs typeface="Arial" panose="020B0604020202020204" pitchFamily="34" charset="0"/>
                </a:rPr>
                <a:t>Velocity calc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E2C791-FA12-4031-8037-DAE4A7D48E4A}"/>
                </a:ext>
              </a:extLst>
            </p:cNvPr>
            <p:cNvSpPr/>
            <p:nvPr/>
          </p:nvSpPr>
          <p:spPr>
            <a:xfrm>
              <a:off x="135096" y="625740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0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rPr>
                <a:t>Collision Detector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6665F5-C5E7-417A-B544-2F2E0AFA4EBF}"/>
                </a:ext>
              </a:extLst>
            </p:cNvPr>
            <p:cNvSpPr/>
            <p:nvPr/>
          </p:nvSpPr>
          <p:spPr>
            <a:xfrm>
              <a:off x="1512168" y="1531016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 fontAlgn="base"/>
              <a:r>
                <a:rPr lang="en-US" sz="1200" dirty="0">
                  <a:solidFill>
                    <a:srgbClr val="FFFFFF"/>
                  </a:solidFill>
                  <a:cs typeface="Arial" panose="020B0604020202020204" pitchFamily="34" charset="0"/>
                </a:rPr>
                <a:t>Velocity </a:t>
              </a:r>
              <a:r>
                <a:rPr lang="en-US" sz="1200" dirty="0" err="1">
                  <a:solidFill>
                    <a:srgbClr val="FFFFFF"/>
                  </a:solidFill>
                  <a:cs typeface="Arial" panose="020B0604020202020204" pitchFamily="34" charset="0"/>
                </a:rPr>
                <a:t>cala</a:t>
              </a:r>
              <a:endParaRPr lang="en-US" sz="12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CDE5F9-789A-4D93-A5E5-81A7017B7AA5}"/>
                </a:ext>
              </a:extLst>
            </p:cNvPr>
            <p:cNvSpPr/>
            <p:nvPr/>
          </p:nvSpPr>
          <p:spPr>
            <a:xfrm>
              <a:off x="136762" y="1524971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cs typeface="Arial" panose="020B0604020202020204" pitchFamily="34" charset="0"/>
                </a:rPr>
                <a:t>Collision Detector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411AF-5B5A-4145-9956-CEBAF2C57C24}"/>
                </a:ext>
              </a:extLst>
            </p:cNvPr>
            <p:cNvSpPr/>
            <p:nvPr/>
          </p:nvSpPr>
          <p:spPr>
            <a:xfrm>
              <a:off x="1504914" y="2467120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cs typeface="Arial" panose="020B0604020202020204" pitchFamily="34" charset="0"/>
                </a:rPr>
                <a:t>Velocity calc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022571-B0A4-4895-A0D5-AD0A9414D4A1}"/>
                </a:ext>
              </a:extLst>
            </p:cNvPr>
            <p:cNvSpPr/>
            <p:nvPr/>
          </p:nvSpPr>
          <p:spPr>
            <a:xfrm>
              <a:off x="129508" y="2461075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cs typeface="Arial" panose="020B0604020202020204" pitchFamily="34" charset="0"/>
                </a:rPr>
                <a:t>Collision Detector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EA3FB1-36AC-4055-86D0-FDE9D2119DD2}"/>
                </a:ext>
              </a:extLst>
            </p:cNvPr>
            <p:cNvSpPr/>
            <p:nvPr/>
          </p:nvSpPr>
          <p:spPr>
            <a:xfrm>
              <a:off x="1504914" y="3371781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cs typeface="Arial" panose="020B0604020202020204" pitchFamily="34" charset="0"/>
                </a:rPr>
                <a:t>Velocity calc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6558AF-46FC-4646-8798-FBC9DB0601EF}"/>
                </a:ext>
              </a:extLst>
            </p:cNvPr>
            <p:cNvSpPr/>
            <p:nvPr/>
          </p:nvSpPr>
          <p:spPr>
            <a:xfrm>
              <a:off x="129508" y="3365736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cs typeface="Arial" panose="020B0604020202020204" pitchFamily="34" charset="0"/>
                </a:rPr>
                <a:t>Collision Detector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04A302-A5FA-4E3C-8773-31BD9944527B}"/>
                </a:ext>
              </a:extLst>
            </p:cNvPr>
            <p:cNvSpPr/>
            <p:nvPr/>
          </p:nvSpPr>
          <p:spPr>
            <a:xfrm>
              <a:off x="1512168" y="4235877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cs typeface="Arial" panose="020B0604020202020204" pitchFamily="34" charset="0"/>
                </a:rPr>
                <a:t>Velocity calc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3A9CAA-5AD6-43A7-A91E-3204C59E874D}"/>
                </a:ext>
              </a:extLst>
            </p:cNvPr>
            <p:cNvSpPr/>
            <p:nvPr/>
          </p:nvSpPr>
          <p:spPr>
            <a:xfrm>
              <a:off x="136762" y="4229832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cs typeface="Arial" panose="020B0604020202020204" pitchFamily="34" charset="0"/>
                </a:rPr>
                <a:t>Collision Detector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06F10F-7FF3-43D6-BB2D-0D0B51F515E9}"/>
                </a:ext>
              </a:extLst>
            </p:cNvPr>
            <p:cNvSpPr/>
            <p:nvPr/>
          </p:nvSpPr>
          <p:spPr>
            <a:xfrm>
              <a:off x="1512168" y="5099973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cs typeface="Arial" panose="020B0604020202020204" pitchFamily="34" charset="0"/>
                </a:rPr>
                <a:t>Velocity calc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9542F6-39D2-4D8C-B213-E985AEF4EFCC}"/>
                </a:ext>
              </a:extLst>
            </p:cNvPr>
            <p:cNvSpPr/>
            <p:nvPr/>
          </p:nvSpPr>
          <p:spPr>
            <a:xfrm>
              <a:off x="136762" y="5093928"/>
              <a:ext cx="1080120" cy="754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cs typeface="Arial" panose="020B0604020202020204" pitchFamily="34" charset="0"/>
                </a:rPr>
                <a:t>Collision Detector</a:t>
              </a:r>
            </a:p>
          </p:txBody>
        </p:sp>
        <p:cxnSp>
          <p:nvCxnSpPr>
            <p:cNvPr id="24" name="Elbow Connector 33" descr="דגשדג&#10;">
              <a:extLst>
                <a:ext uri="{FF2B5EF4-FFF2-40B4-BE49-F238E27FC236}">
                  <a16:creationId xmlns:a16="http://schemas.microsoft.com/office/drawing/2014/main" id="{8F8EDEB3-D98C-4B87-8E49-3A69D80E1D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592288" y="1908317"/>
              <a:ext cx="1512168" cy="1307359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6"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33" descr="דגשדג&#10;">
              <a:extLst>
                <a:ext uri="{FF2B5EF4-FFF2-40B4-BE49-F238E27FC236}">
                  <a16:creationId xmlns:a16="http://schemas.microsoft.com/office/drawing/2014/main" id="{BA888288-9415-489B-8839-EDB03074508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585034" y="2844421"/>
              <a:ext cx="1519422" cy="371255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6"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33" descr="דגשדג&#10;">
              <a:extLst>
                <a:ext uri="{FF2B5EF4-FFF2-40B4-BE49-F238E27FC236}">
                  <a16:creationId xmlns:a16="http://schemas.microsoft.com/office/drawing/2014/main" id="{3787B4DB-F48C-475C-9B4B-44D189446EA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85034" y="3215675"/>
              <a:ext cx="1519422" cy="533406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6"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33" descr="דגשדג&#10;">
              <a:extLst>
                <a:ext uri="{FF2B5EF4-FFF2-40B4-BE49-F238E27FC236}">
                  <a16:creationId xmlns:a16="http://schemas.microsoft.com/office/drawing/2014/main" id="{39BE9B5D-2334-4946-859D-F0F9C38BD3C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92288" y="3215675"/>
              <a:ext cx="1512168" cy="1397502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6"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33" descr="דגשדג&#10;">
              <a:extLst>
                <a:ext uri="{FF2B5EF4-FFF2-40B4-BE49-F238E27FC236}">
                  <a16:creationId xmlns:a16="http://schemas.microsoft.com/office/drawing/2014/main" id="{622FC156-0ED7-4B9C-A3A6-082160A82CB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92288" y="3215675"/>
              <a:ext cx="1512168" cy="2261598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6"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E21285-F944-467D-9D33-16BADCF19BBF}"/>
                </a:ext>
              </a:extLst>
            </p:cNvPr>
            <p:cNvSpPr/>
            <p:nvPr/>
          </p:nvSpPr>
          <p:spPr>
            <a:xfrm>
              <a:off x="0" y="0"/>
              <a:ext cx="291094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algn="ctr" rtl="1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rPr>
                <a:t>Sync / A-Sync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11A075-862D-4F75-B308-1F98DA5057EF}"/>
              </a:ext>
            </a:extLst>
          </p:cNvPr>
          <p:cNvGrpSpPr/>
          <p:nvPr/>
        </p:nvGrpSpPr>
        <p:grpSpPr>
          <a:xfrm>
            <a:off x="4295553" y="3966643"/>
            <a:ext cx="6174321" cy="2721789"/>
            <a:chOff x="3097308" y="4283289"/>
            <a:chExt cx="5767050" cy="244182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1E13E6B-A2FF-46D8-A486-0BE75940091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588" y="4283289"/>
              <a:ext cx="5607050" cy="2386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6FD3A81-C911-4F04-B6C8-B867D4BE9D7E}"/>
                </a:ext>
              </a:extLst>
            </p:cNvPr>
            <p:cNvSpPr/>
            <p:nvPr/>
          </p:nvSpPr>
          <p:spPr>
            <a:xfrm>
              <a:off x="3097308" y="4283289"/>
              <a:ext cx="5767050" cy="24418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3" name="Text Box 2">
              <a:extLst>
                <a:ext uri="{FF2B5EF4-FFF2-40B4-BE49-F238E27FC236}">
                  <a16:creationId xmlns:a16="http://schemas.microsoft.com/office/drawing/2014/main" id="{2E3DCD1F-F2FA-4223-A892-E9AB29E3F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6182" y="5855886"/>
              <a:ext cx="1945511" cy="431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 rtl="1">
                <a:spcBef>
                  <a:spcPts val="0"/>
                </a:spcBef>
                <a:spcAft>
                  <a:spcPts val="0"/>
                </a:spcAft>
              </a:pPr>
              <a:r>
                <a:rPr lang="en-US" sz="1700" b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Ball Collision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3FDA7CB-343D-47C1-876E-2494D7C73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9" y="1250058"/>
            <a:ext cx="3299563" cy="25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6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{5C32D4B0-73AE-EF4C-ABB3-4D41011E34A8}tf10001062</Template>
  <TotalTime>151</TotalTime>
  <Words>1069</Words>
  <Application>Microsoft Macintosh PowerPoint</Application>
  <PresentationFormat>Widescreen</PresentationFormat>
  <Paragraphs>193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Cambria Math</vt:lpstr>
      <vt:lpstr>Century Gothic</vt:lpstr>
      <vt:lpstr>Times New Roman</vt:lpstr>
      <vt:lpstr>Wingdings</vt:lpstr>
      <vt:lpstr>Wingdings 3</vt:lpstr>
      <vt:lpstr>Ion</vt:lpstr>
      <vt:lpstr>- אביב 2019 פרויקט סיום –מעבדה 1א׳ ביליארד   מגישים:  צחי פרץ שחר גוטליב</vt:lpstr>
      <vt:lpstr>אפיון הפרויקט :</vt:lpstr>
      <vt:lpstr>יחידות הפרויקט – דיאגרמת בלוקים </vt:lpstr>
      <vt:lpstr>יחידות הפרויקט – מקלדת </vt:lpstr>
      <vt:lpstr>דיאגרמת מלבנים פנימית</vt:lpstr>
      <vt:lpstr>דיאגרמת מלבנים – יחידת הכדורים</vt:lpstr>
      <vt:lpstr>שרטוט ההיררכיה העליונה</vt:lpstr>
      <vt:lpstr>מכלולים עיקריים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תיאור מפורט של cue move/draw cue</vt:lpstr>
      <vt:lpstr>Cue top </vt:lpstr>
      <vt:lpstr>PowerPoint Presentation</vt:lpstr>
      <vt:lpstr>PowerPoint Presentation</vt:lpstr>
      <vt:lpstr>PowerPoint Presentation</vt:lpstr>
      <vt:lpstr>סיכום ומסקנות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 אביב 2019 פרויקט סיום –מעבדה 1א׳ ביליארד   מגישים:  צחי פרץ שחר גוטליב</dc:title>
  <dc:creator>Microsoft Office User</dc:creator>
  <cp:lastModifiedBy>Microsoft Office User</cp:lastModifiedBy>
  <cp:revision>18</cp:revision>
  <cp:lastPrinted>2019-05-20T18:58:16Z</cp:lastPrinted>
  <dcterms:created xsi:type="dcterms:W3CDTF">2019-05-20T15:04:46Z</dcterms:created>
  <dcterms:modified xsi:type="dcterms:W3CDTF">2019-05-20T19:01:28Z</dcterms:modified>
</cp:coreProperties>
</file>